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2" r:id="rId4"/>
    <p:sldId id="264" r:id="rId5"/>
    <p:sldId id="261" r:id="rId6"/>
    <p:sldId id="265" r:id="rId7"/>
    <p:sldId id="268" r:id="rId8"/>
    <p:sldId id="270" r:id="rId9"/>
    <p:sldId id="27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14"/>
    <p:restoredTop sz="96029"/>
  </p:normalViewPr>
  <p:slideViewPr>
    <p:cSldViewPr snapToGrid="0" snapToObjects="1">
      <p:cViewPr varScale="1">
        <p:scale>
          <a:sx n="114" d="100"/>
          <a:sy n="114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10/26/24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10/26/24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10/26/24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10/26/24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10/26/24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10/26/24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39F7B-107F-3943-B8CD-323854F37B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3446" y="3768618"/>
            <a:ext cx="5840360" cy="2268559"/>
          </a:xfrm>
        </p:spPr>
        <p:txBody>
          <a:bodyPr>
            <a:noAutofit/>
          </a:bodyPr>
          <a:lstStyle/>
          <a:p>
            <a:r>
              <a:rPr lang="fr-FR" sz="4000" dirty="0" err="1"/>
              <a:t>Ovla</a:t>
            </a:r>
            <a:r>
              <a:rPr lang="fr-FR" sz="4000" dirty="0" err="1">
                <a:solidFill>
                  <a:schemeClr val="tx2">
                    <a:lumMod val="25000"/>
                  </a:schemeClr>
                </a:solidFill>
              </a:rPr>
              <a:t>davanje</a:t>
            </a:r>
            <a:r>
              <a:rPr lang="fr-FR" sz="4000" dirty="0"/>
              <a:t> </a:t>
            </a:r>
            <a:r>
              <a:rPr lang="fr-FR" sz="4000" dirty="0" err="1"/>
              <a:t>komple</a:t>
            </a:r>
            <a:r>
              <a:rPr lang="fr-FR" sz="4000" dirty="0" err="1">
                <a:solidFill>
                  <a:schemeClr val="tx2">
                    <a:lumMod val="25000"/>
                  </a:schemeClr>
                </a:solidFill>
              </a:rPr>
              <a:t>ksnošću</a:t>
            </a:r>
            <a:r>
              <a:rPr lang="fr-FR" sz="4000" dirty="0"/>
              <a:t> </a:t>
            </a:r>
            <a:r>
              <a:rPr lang="fr-FR" sz="4000" dirty="0" err="1"/>
              <a:t>regulacije</a:t>
            </a:r>
            <a:r>
              <a:rPr lang="fr-FR" sz="4000" dirty="0"/>
              <a:t> </a:t>
            </a:r>
            <a:r>
              <a:rPr lang="fr-FR" sz="4000" dirty="0" err="1"/>
              <a:t>među</a:t>
            </a:r>
            <a:r>
              <a:rPr lang="fr-FR" sz="4000" dirty="0" err="1">
                <a:solidFill>
                  <a:schemeClr val="tx2">
                    <a:lumMod val="25000"/>
                  </a:schemeClr>
                </a:solidFill>
              </a:rPr>
              <a:t>državnih</a:t>
            </a:r>
            <a:r>
              <a:rPr lang="fr-FR" sz="4000" dirty="0"/>
              <a:t> </a:t>
            </a:r>
            <a:r>
              <a:rPr lang="fr-FR" sz="4000" dirty="0" err="1"/>
              <a:t>odnosa</a:t>
            </a:r>
            <a:r>
              <a:rPr lang="fr-FR" sz="4000" dirty="0"/>
              <a:t>: </a:t>
            </a:r>
            <a:r>
              <a:rPr lang="hr-HR" sz="4000" dirty="0"/>
              <a:t>Hrvatska i EU</a:t>
            </a:r>
            <a:endParaRPr lang="fr-FR" sz="40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A5F7DD-19AF-2148-9F8E-52DA835A9E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2777" y="1160440"/>
            <a:ext cx="5357600" cy="2268559"/>
          </a:xfrm>
        </p:spPr>
        <p:txBody>
          <a:bodyPr>
            <a:normAutofit/>
          </a:bodyPr>
          <a:lstStyle/>
          <a:p>
            <a:r>
              <a:rPr lang="fr-FR" dirty="0" err="1"/>
              <a:t>Dr.sc</a:t>
            </a:r>
            <a:r>
              <a:rPr lang="fr-FR" dirty="0"/>
              <a:t>. </a:t>
            </a:r>
            <a:r>
              <a:rPr lang="fr-FR" dirty="0" err="1"/>
              <a:t>Sanja</a:t>
            </a:r>
            <a:r>
              <a:rPr lang="fr-FR" dirty="0"/>
              <a:t> </a:t>
            </a:r>
            <a:r>
              <a:rPr lang="fr-FR" dirty="0" err="1"/>
              <a:t>Vujačić</a:t>
            </a:r>
            <a:r>
              <a:rPr lang="fr-FR" dirty="0"/>
              <a:t> </a:t>
            </a:r>
          </a:p>
          <a:p>
            <a:r>
              <a:rPr lang="fr-FR" dirty="0" err="1"/>
              <a:t>Geopolitička</a:t>
            </a:r>
            <a:r>
              <a:rPr lang="fr-FR" dirty="0"/>
              <a:t> </a:t>
            </a:r>
            <a:r>
              <a:rPr lang="fr-FR" dirty="0" err="1"/>
              <a:t>analitičarka</a:t>
            </a:r>
            <a:endParaRPr lang="fr-FR" dirty="0"/>
          </a:p>
          <a:p>
            <a:r>
              <a:rPr lang="fr-FR" b="0" i="0" u="none" strike="noStrike" dirty="0">
                <a:effectLst/>
                <a:latin typeface="Helvetica" pitchFamily="2" charset="0"/>
              </a:rPr>
              <a:t>Web: https://</a:t>
            </a:r>
            <a:r>
              <a:rPr lang="fr-FR" b="0" i="0" u="none" strike="noStrike" dirty="0" err="1">
                <a:effectLst/>
                <a:latin typeface="Helvetica" pitchFamily="2" charset="0"/>
              </a:rPr>
              <a:t>grayscalegeopolitics.com</a:t>
            </a:r>
            <a:endParaRPr lang="fr-FR" dirty="0"/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C16648-86AC-D847-89E8-EB9D5A11F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586" y="21775"/>
            <a:ext cx="2786063" cy="19213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5641BC0-0720-7135-1137-75C9D9C95742}"/>
              </a:ext>
            </a:extLst>
          </p:cNvPr>
          <p:cNvSpPr txBox="1"/>
          <p:nvPr/>
        </p:nvSpPr>
        <p:spPr>
          <a:xfrm>
            <a:off x="9043988" y="555275"/>
            <a:ext cx="2914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CABA5D0-F58B-91E1-A8C0-30EE515C7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549" y="3429001"/>
            <a:ext cx="2483684" cy="29865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3885DD8-DE74-5A7A-7FF0-31BC8A8D01D8}"/>
              </a:ext>
            </a:extLst>
          </p:cNvPr>
          <p:cNvSpPr txBox="1"/>
          <p:nvPr/>
        </p:nvSpPr>
        <p:spPr>
          <a:xfrm>
            <a:off x="3813649" y="267629"/>
            <a:ext cx="7509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Konferencija</a:t>
            </a:r>
            <a:r>
              <a:rPr lang="fr-FR" dirty="0"/>
              <a:t> </a:t>
            </a:r>
          </a:p>
          <a:p>
            <a:r>
              <a:rPr lang="fr-FR" i="1" u="none" strike="noStrike" dirty="0" err="1">
                <a:effectLst/>
              </a:rPr>
              <a:t>Rekonstitucija</a:t>
            </a:r>
            <a:r>
              <a:rPr lang="fr-FR" i="1" u="none" strike="noStrike" dirty="0">
                <a:effectLst/>
              </a:rPr>
              <a:t> </a:t>
            </a:r>
            <a:r>
              <a:rPr lang="fr-FR" i="1" u="none" strike="noStrike" dirty="0" err="1">
                <a:effectLst/>
              </a:rPr>
              <a:t>hrvatske</a:t>
            </a:r>
            <a:r>
              <a:rPr lang="fr-FR" i="1" u="none" strike="noStrike" dirty="0">
                <a:effectLst/>
              </a:rPr>
              <a:t> </a:t>
            </a:r>
            <a:r>
              <a:rPr lang="fr-FR" i="1" u="none" strike="noStrike" dirty="0" err="1">
                <a:effectLst/>
              </a:rPr>
              <a:t>države</a:t>
            </a:r>
            <a:r>
              <a:rPr lang="fr-FR" i="1" u="none" strike="noStrike" dirty="0">
                <a:effectLst/>
              </a:rPr>
              <a:t> i </a:t>
            </a:r>
            <a:r>
              <a:rPr lang="fr-FR" i="1" u="none" strike="noStrike" dirty="0" err="1">
                <a:effectLst/>
              </a:rPr>
              <a:t>gospodarstva</a:t>
            </a:r>
            <a:r>
              <a:rPr lang="fr-FR" i="0" u="none" strike="noStrike" dirty="0">
                <a:effectLst/>
              </a:rPr>
              <a:t>, </a:t>
            </a:r>
          </a:p>
          <a:p>
            <a:r>
              <a:rPr lang="fr-FR" i="0" u="none" strike="noStrike" dirty="0">
                <a:effectLst/>
              </a:rPr>
              <a:t>1. </a:t>
            </a:r>
            <a:r>
              <a:rPr lang="fr-FR" i="0" u="none" strike="noStrike" dirty="0" err="1">
                <a:effectLst/>
              </a:rPr>
              <a:t>travnja</a:t>
            </a:r>
            <a:r>
              <a:rPr lang="fr-FR" i="0" u="none" strike="noStrike" dirty="0">
                <a:effectLst/>
              </a:rPr>
              <a:t> 2023.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9000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828236-5AC6-9984-14A2-B24BA103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Kompleksnost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EA0A4A-9B85-264A-F03C-E5D3D5872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595716"/>
            <a:ext cx="7796540" cy="3454228"/>
          </a:xfrm>
        </p:spPr>
        <p:txBody>
          <a:bodyPr>
            <a:normAutofit fontScale="85000" lnSpcReduction="10000"/>
          </a:bodyPr>
          <a:lstStyle/>
          <a:p>
            <a:pPr algn="just">
              <a:buFontTx/>
              <a:buChar char="-"/>
            </a:pPr>
            <a:r>
              <a:rPr lang="hr-HR" dirty="0"/>
              <a:t>Živi sustavi, ljudi i njihove organizacije - najsloženiji sustavi;</a:t>
            </a:r>
          </a:p>
          <a:p>
            <a:pPr algn="just">
              <a:buFontTx/>
              <a:buChar char="-"/>
            </a:pPr>
            <a:r>
              <a:rPr lang="hr-HR" dirty="0"/>
              <a:t>Princip rekurzivnosti (E. </a:t>
            </a:r>
            <a:r>
              <a:rPr lang="hr-HR" dirty="0" err="1"/>
              <a:t>Morin</a:t>
            </a:r>
            <a:r>
              <a:rPr lang="hr-HR" dirty="0"/>
              <a:t>) omogućuje modeliranje složenih interakcija koje poštuju prirodne zakonitosti</a:t>
            </a:r>
            <a:r>
              <a:rPr lang="fr-FR" dirty="0"/>
              <a:t>;</a:t>
            </a:r>
          </a:p>
          <a:p>
            <a:pPr algn="just">
              <a:buFontTx/>
              <a:buChar char="-"/>
            </a:pPr>
            <a:r>
              <a:rPr lang="hr-HR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Cirkularna uzročnost: postoji neprekinuta petlja između efekata koji djeluju na uzroke i uzroka koji djeluju na efekte; </a:t>
            </a:r>
            <a:r>
              <a:rPr lang="hr-HR" dirty="0">
                <a:ea typeface="Calibri" panose="020F0502020204030204" pitchFamily="34" charset="0"/>
                <a:cs typeface="Times New Roman" panose="02020603050405020304" pitchFamily="18" charset="0"/>
              </a:rPr>
              <a:t>kao i </a:t>
            </a:r>
            <a:r>
              <a:rPr lang="hr-HR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perpetuacija</a:t>
            </a:r>
            <a:r>
              <a:rPr lang="hr-HR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te petlje, jer su efekti i sami proizvođači uzroka; čime proizvod postaje proizvođač. </a:t>
            </a:r>
          </a:p>
          <a:p>
            <a:pPr algn="just">
              <a:buFontTx/>
              <a:buChar char="-"/>
            </a:pPr>
            <a:r>
              <a:rPr lang="hr-HR" sz="2000" dirty="0"/>
              <a:t>Garancija stabilnost</a:t>
            </a:r>
            <a:r>
              <a:rPr lang="fr-FR" sz="2000" dirty="0"/>
              <a:t>i </a:t>
            </a:r>
            <a:r>
              <a:rPr lang="fr-FR" sz="2000" dirty="0" err="1"/>
              <a:t>Sistema</a:t>
            </a:r>
            <a:r>
              <a:rPr lang="fr-FR" sz="2000" dirty="0"/>
              <a:t> </a:t>
            </a:r>
            <a:r>
              <a:rPr lang="fr-FR" sz="2000" dirty="0" err="1"/>
              <a:t>za</a:t>
            </a:r>
            <a:r>
              <a:rPr lang="fr-FR" sz="2000" dirty="0"/>
              <a:t> </a:t>
            </a:r>
            <a:r>
              <a:rPr lang="fr-FR" sz="2000" dirty="0" err="1"/>
              <a:t>regulaciju</a:t>
            </a:r>
            <a:r>
              <a:rPr lang="fr-FR" sz="2000" dirty="0"/>
              <a:t> </a:t>
            </a:r>
            <a:r>
              <a:rPr lang="fr-FR" sz="2000" dirty="0" err="1"/>
              <a:t>međudržavnih</a:t>
            </a:r>
            <a:r>
              <a:rPr lang="fr-FR" sz="2000" dirty="0"/>
              <a:t> </a:t>
            </a:r>
            <a:r>
              <a:rPr lang="fr-FR" sz="2000" dirty="0" err="1"/>
              <a:t>odnosa</a:t>
            </a:r>
            <a:r>
              <a:rPr lang="fr-FR" sz="2000" dirty="0"/>
              <a:t> (SRMO) :  </a:t>
            </a:r>
            <a:r>
              <a:rPr lang="hr-H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transformacija tenzija prema srednjoj efikasnoj vrijednosti jednakoj nuli i otvorenost </a:t>
            </a:r>
            <a:r>
              <a:rPr lang="hr-HR" sz="2000" dirty="0">
                <a:effectLst/>
              </a:rPr>
              <a:t>za razmjenu s okolišem zbog opasnosti od entropijske smrti;</a:t>
            </a:r>
          </a:p>
          <a:p>
            <a:pPr>
              <a:buFontTx/>
              <a:buChar char="-"/>
            </a:pPr>
            <a:endParaRPr lang="hr-HR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hr-HR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9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4210352-E229-3F4D-8738-0BA935CB64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11808" y="200026"/>
            <a:ext cx="7958331" cy="771524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r-HR" sz="1800" b="1" dirty="0">
                <a:latin typeface="+mn-lt"/>
              </a:rPr>
              <a:t>Dinamika sistema idealno uravnoteženih međudržavnih odnosa</a:t>
            </a:r>
            <a:br>
              <a:rPr lang="hr-HR" sz="1800" dirty="0">
                <a:latin typeface="+mn-lt"/>
              </a:rPr>
            </a:br>
            <a:r>
              <a:rPr lang="hr-HR" sz="1200" dirty="0">
                <a:latin typeface="+mn-lt"/>
              </a:rPr>
              <a:t>Izvor: </a:t>
            </a:r>
            <a:r>
              <a:rPr lang="hr-HR" sz="1200" i="1" dirty="0">
                <a:latin typeface="+mn-lt"/>
              </a:rPr>
              <a:t>Sistem regulacije međudržavnih odnosa (SRMO)</a:t>
            </a:r>
            <a:r>
              <a:rPr lang="hr-HR" sz="1200" dirty="0">
                <a:latin typeface="+mn-lt"/>
              </a:rPr>
              <a:t>, Sanja </a:t>
            </a:r>
            <a:r>
              <a:rPr lang="hr-HR" sz="1200" dirty="0" err="1">
                <a:latin typeface="+mn-lt"/>
              </a:rPr>
              <a:t>Vujačić</a:t>
            </a:r>
            <a:r>
              <a:rPr lang="hr-HR" sz="1200" dirty="0">
                <a:latin typeface="+mn-lt"/>
              </a:rPr>
              <a:t>, </a:t>
            </a:r>
            <a:r>
              <a:rPr lang="fr-FR" sz="1200" dirty="0">
                <a:latin typeface="+mn-lt"/>
              </a:rPr>
              <a:t>2016</a:t>
            </a:r>
            <a:r>
              <a:rPr lang="fr-FR" sz="1800" dirty="0">
                <a:latin typeface="+mn-lt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CDA4CC-606F-4E45-9BD2-F1F8710EB39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58886" y="-2174908"/>
            <a:ext cx="6074230" cy="12192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7116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08596-26B1-F0E4-63DB-94826B1F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Koincidiraju izmjena globalizacijskih ciklusa, </a:t>
            </a:r>
            <a:r>
              <a:rPr lang="hr-HR" sz="3600" dirty="0"/>
              <a:t>ciklusa moći i energetska tranzicija</a:t>
            </a:r>
            <a:br>
              <a:rPr lang="fr-FR" sz="3600" dirty="0"/>
            </a:br>
            <a:r>
              <a:rPr lang="fr-FR" dirty="0"/>
              <a:t>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8443F6-9D91-81F9-0E60-FAF28782C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795347"/>
            <a:ext cx="7796540" cy="4683512"/>
          </a:xfrm>
        </p:spPr>
        <p:txBody>
          <a:bodyPr>
            <a:noAutofit/>
          </a:bodyPr>
          <a:lstStyle/>
          <a:p>
            <a:pPr algn="just"/>
            <a:r>
              <a:rPr lang="fr-FR" sz="1600" dirty="0"/>
              <a:t>SAD i UK su </a:t>
            </a:r>
            <a:r>
              <a:rPr lang="hr-HR" sz="1600" dirty="0"/>
              <a:t>udružile volju za moć na vrijeme, između 2015.-2020., pomoću </a:t>
            </a:r>
            <a:r>
              <a:rPr lang="hr-HR" sz="1600" i="1" dirty="0"/>
              <a:t>America First </a:t>
            </a:r>
            <a:r>
              <a:rPr lang="hr-HR" sz="1600" dirty="0"/>
              <a:t>i </a:t>
            </a:r>
            <a:r>
              <a:rPr lang="hr-HR" sz="1600" i="1" dirty="0" err="1"/>
              <a:t>Brexita</a:t>
            </a:r>
            <a:r>
              <a:rPr lang="hr-HR" sz="1600" i="1" dirty="0"/>
              <a:t> </a:t>
            </a:r>
            <a:r>
              <a:rPr lang="hr-HR" sz="1600" dirty="0"/>
              <a:t>i tako konsolidirale  svoju strukturalnu moć (S. </a:t>
            </a:r>
            <a:r>
              <a:rPr lang="hr-HR" sz="1600" dirty="0" err="1"/>
              <a:t>Strange</a:t>
            </a:r>
            <a:r>
              <a:rPr lang="hr-HR" sz="1600" dirty="0"/>
              <a:t>); </a:t>
            </a:r>
          </a:p>
          <a:p>
            <a:pPr algn="just"/>
            <a:r>
              <a:rPr lang="hr-HR" sz="1600" dirty="0"/>
              <a:t>Konkretizacija te konsolidacije je kreiranje, nakon ekskluzivno anglofonske obavještajne zajednice </a:t>
            </a:r>
            <a:r>
              <a:rPr lang="hr-HR" sz="1600" dirty="0" err="1"/>
              <a:t>Five</a:t>
            </a:r>
            <a:r>
              <a:rPr lang="hr-HR" sz="1600" dirty="0"/>
              <a:t> </a:t>
            </a:r>
            <a:r>
              <a:rPr lang="hr-HR" sz="1600" dirty="0" err="1"/>
              <a:t>Eyes</a:t>
            </a:r>
            <a:r>
              <a:rPr lang="hr-HR" sz="1600" dirty="0"/>
              <a:t>, njene vojne inačice AUKUS-a 2021.; na taj su način Anglofoni spremni ušli u turbulentni period 2020.-2025. izmjene globalizacijskih ciklusa, ciklusa moći i energetske tranzicije;</a:t>
            </a:r>
          </a:p>
          <a:p>
            <a:pPr algn="just"/>
            <a:r>
              <a:rPr lang="hr-HR" sz="1600" dirty="0"/>
              <a:t>EU</a:t>
            </a:r>
            <a:r>
              <a:rPr lang="fr-FR" sz="1600" dirty="0"/>
              <a:t> je u </a:t>
            </a:r>
            <a:r>
              <a:rPr lang="hr-HR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ključnom, izlaznom periodu 2015.-2020., ostala u nerazumnoj </a:t>
            </a:r>
            <a:r>
              <a:rPr lang="hr-HR" sz="16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</a:t>
            </a:r>
            <a:r>
              <a:rPr lang="hr-HR" sz="16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6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hr-HR" sz="16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poziciji; upravljanje </a:t>
            </a:r>
            <a:r>
              <a:rPr lang="hr-HR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pandemijskom</a:t>
            </a:r>
            <a:r>
              <a:rPr lang="hr-HR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krizom pripremilo ju je na buduće zaključavanje;</a:t>
            </a:r>
          </a:p>
          <a:p>
            <a:pPr algn="just"/>
            <a:r>
              <a:rPr lang="hr-HR" sz="1600" dirty="0" err="1">
                <a:effectLst/>
              </a:rPr>
              <a:t>S</a:t>
            </a:r>
            <a:r>
              <a:rPr lang="hr-HR" sz="1600" i="1" dirty="0" err="1">
                <a:effectLst/>
              </a:rPr>
              <a:t>oftpower</a:t>
            </a:r>
            <a:r>
              <a:rPr lang="hr-HR" sz="1600" i="1" dirty="0">
                <a:effectLst/>
              </a:rPr>
              <a:t> </a:t>
            </a:r>
            <a:r>
              <a:rPr lang="hr-HR" sz="1600" dirty="0">
                <a:effectLst/>
              </a:rPr>
              <a:t>EU-a ne podržava konzekventni </a:t>
            </a:r>
            <a:r>
              <a:rPr lang="hr-HR" sz="1600" i="1" dirty="0" err="1">
                <a:effectLst/>
              </a:rPr>
              <a:t>hardpower</a:t>
            </a:r>
            <a:r>
              <a:rPr lang="hr-HR" sz="1600" dirty="0">
                <a:effectLst/>
              </a:rPr>
              <a:t>; bez autonomne </a:t>
            </a:r>
            <a:r>
              <a:rPr lang="hr-HR" sz="1600" dirty="0"/>
              <a:t>europske strategije sistemski rizici su se umnožili; svi odgovori EU-a na vanjske ugroze su nedostatni; odveli su u generalnu krizu Europskog sistema za regulaciju međudržavnih odnosa (ESRM) – u rat u Ukrajini.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3F561EE-C374-90C9-EBBF-4E029108D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336594" y="5154888"/>
            <a:ext cx="1182029" cy="2001171"/>
          </a:xfrm>
          <a:prstGeom prst="rect">
            <a:avLst/>
          </a:prstGeom>
          <a:effectLst>
            <a:softEdge rad="519468"/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2E8C8BC-7C3D-1B76-A362-8C17EE20F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16743" y="1064000"/>
            <a:ext cx="2423106" cy="2690605"/>
          </a:xfrm>
          <a:prstGeom prst="rect">
            <a:avLst/>
          </a:prstGeom>
          <a:effectLst>
            <a:softEdge rad="156353"/>
          </a:effectLst>
        </p:spPr>
      </p:pic>
    </p:spTree>
    <p:extLst>
      <p:ext uri="{BB962C8B-B14F-4D97-AF65-F5344CB8AC3E}">
        <p14:creationId xmlns:p14="http://schemas.microsoft.com/office/powerpoint/2010/main" val="2549407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7image3633436784">
            <a:extLst>
              <a:ext uri="{FF2B5EF4-FFF2-40B4-BE49-F238E27FC236}">
                <a16:creationId xmlns:a16="http://schemas.microsoft.com/office/drawing/2014/main" id="{40A63F60-E444-214F-87D0-58336C8A5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2" y="1080655"/>
            <a:ext cx="9905999" cy="480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ED65432D-ABE6-2642-AF75-2AEA9BFEDA32}"/>
              </a:ext>
            </a:extLst>
          </p:cNvPr>
          <p:cNvSpPr txBox="1">
            <a:spLocks/>
          </p:cNvSpPr>
          <p:nvPr/>
        </p:nvSpPr>
        <p:spPr>
          <a:xfrm>
            <a:off x="1058709" y="9562"/>
            <a:ext cx="9905998" cy="1109330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dirty="0" err="1">
                <a:latin typeface="+mn-lt"/>
              </a:rPr>
              <a:t>Period</a:t>
            </a:r>
            <a:r>
              <a:rPr lang="fr-FR" sz="1800" b="1" dirty="0">
                <a:latin typeface="+mn-lt"/>
              </a:rPr>
              <a:t> 2020.-2025 </a:t>
            </a:r>
            <a:r>
              <a:rPr lang="fr-FR" sz="1800" b="1" dirty="0" err="1">
                <a:latin typeface="+mn-lt"/>
              </a:rPr>
              <a:t>moguće</a:t>
            </a:r>
            <a:r>
              <a:rPr lang="fr-FR" sz="1800" b="1" dirty="0">
                <a:latin typeface="+mn-lt"/>
              </a:rPr>
              <a:t> </a:t>
            </a:r>
            <a:r>
              <a:rPr lang="fr-FR" sz="1800" b="1" dirty="0" err="1">
                <a:latin typeface="+mn-lt"/>
              </a:rPr>
              <a:t>tranzicije</a:t>
            </a:r>
            <a:r>
              <a:rPr lang="fr-FR" sz="1800" b="1" dirty="0">
                <a:latin typeface="+mn-lt"/>
              </a:rPr>
              <a:t> </a:t>
            </a:r>
            <a:r>
              <a:rPr lang="fr-FR" sz="1800" b="1" dirty="0" err="1">
                <a:latin typeface="+mn-lt"/>
              </a:rPr>
              <a:t>moći</a:t>
            </a:r>
            <a:r>
              <a:rPr lang="fr-FR" sz="1800" b="1" dirty="0">
                <a:latin typeface="+mn-lt"/>
              </a:rPr>
              <a:t> : </a:t>
            </a:r>
            <a:r>
              <a:rPr lang="fr-FR" sz="1800" b="1" dirty="0" err="1">
                <a:solidFill>
                  <a:srgbClr val="0070C0"/>
                </a:solidFill>
                <a:latin typeface="+mn-lt"/>
              </a:rPr>
              <a:t>Putanja</a:t>
            </a:r>
            <a:r>
              <a:rPr lang="fr-FR" sz="18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fr-FR" sz="1800" b="1" dirty="0" err="1">
                <a:solidFill>
                  <a:srgbClr val="0070C0"/>
                </a:solidFill>
                <a:latin typeface="+mn-lt"/>
              </a:rPr>
              <a:t>aktualnog</a:t>
            </a:r>
            <a:r>
              <a:rPr lang="fr-FR" sz="18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fr-FR" sz="1800" b="1" dirty="0" err="1">
                <a:solidFill>
                  <a:srgbClr val="0070C0"/>
                </a:solidFill>
                <a:latin typeface="+mn-lt"/>
              </a:rPr>
              <a:t>hegemona</a:t>
            </a:r>
            <a:r>
              <a:rPr lang="fr-FR" sz="18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fr-FR" sz="1800" b="1" dirty="0" err="1">
                <a:solidFill>
                  <a:srgbClr val="0070C0"/>
                </a:solidFill>
                <a:latin typeface="+mn-lt"/>
              </a:rPr>
              <a:t>SAD-a</a:t>
            </a:r>
            <a:r>
              <a:rPr lang="fr-FR" sz="1800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fr-FR" sz="1800" b="1" dirty="0">
                <a:latin typeface="+mn-lt"/>
              </a:rPr>
              <a:t>i </a:t>
            </a:r>
          </a:p>
          <a:p>
            <a:r>
              <a:rPr lang="fr-FR" sz="1800" b="1" dirty="0" err="1">
                <a:solidFill>
                  <a:srgbClr val="C00000"/>
                </a:solidFill>
                <a:latin typeface="+mn-lt"/>
              </a:rPr>
              <a:t>izazivača</a:t>
            </a:r>
            <a:r>
              <a:rPr lang="fr-FR" sz="1800" b="1" dirty="0">
                <a:solidFill>
                  <a:srgbClr val="C00000"/>
                </a:solidFill>
                <a:latin typeface="+mn-lt"/>
              </a:rPr>
              <a:t> - </a:t>
            </a:r>
            <a:r>
              <a:rPr lang="fr-FR" sz="1800" b="1" dirty="0" err="1">
                <a:solidFill>
                  <a:srgbClr val="C00000"/>
                </a:solidFill>
                <a:latin typeface="+mn-lt"/>
              </a:rPr>
              <a:t>contendera</a:t>
            </a:r>
            <a:r>
              <a:rPr lang="fr-FR" sz="1800" b="1" dirty="0">
                <a:solidFill>
                  <a:srgbClr val="C00000"/>
                </a:solidFill>
                <a:latin typeface="+mn-lt"/>
              </a:rPr>
              <a:t> - </a:t>
            </a:r>
            <a:r>
              <a:rPr lang="fr-FR" sz="1800" b="1" dirty="0" err="1">
                <a:solidFill>
                  <a:srgbClr val="C00000"/>
                </a:solidFill>
                <a:latin typeface="+mn-lt"/>
              </a:rPr>
              <a:t>Kine</a:t>
            </a:r>
            <a:r>
              <a:rPr lang="fr-FR" sz="1800" b="1" dirty="0">
                <a:solidFill>
                  <a:srgbClr val="C00000"/>
                </a:solidFill>
                <a:latin typeface="+mn-lt"/>
              </a:rPr>
              <a:t>  </a:t>
            </a:r>
          </a:p>
          <a:p>
            <a:endParaRPr lang="fr-FR" sz="1800" i="1" dirty="0">
              <a:latin typeface="+mn-lt"/>
            </a:endParaRPr>
          </a:p>
          <a:p>
            <a:r>
              <a:rPr lang="fr-FR" sz="1600" i="1" dirty="0">
                <a:latin typeface="+mn-lt"/>
              </a:rPr>
              <a:t>(</a:t>
            </a:r>
            <a:r>
              <a:rPr lang="fr-FR" sz="1600" i="1" dirty="0" err="1">
                <a:latin typeface="+mn-lt"/>
              </a:rPr>
              <a:t>Ciklusi</a:t>
            </a:r>
            <a:r>
              <a:rPr lang="fr-FR" sz="1600" i="1" dirty="0">
                <a:latin typeface="+mn-lt"/>
              </a:rPr>
              <a:t> </a:t>
            </a:r>
            <a:r>
              <a:rPr lang="fr-FR" sz="1600" i="1" dirty="0" err="1">
                <a:latin typeface="+mn-lt"/>
              </a:rPr>
              <a:t>moći,Gilpin</a:t>
            </a:r>
            <a:r>
              <a:rPr lang="fr-FR" sz="1600" i="1" dirty="0">
                <a:latin typeface="+mn-lt"/>
              </a:rPr>
              <a:t>&amp; </a:t>
            </a:r>
            <a:r>
              <a:rPr lang="fr-FR" sz="1600" i="1" dirty="0" err="1">
                <a:latin typeface="+mn-lt"/>
              </a:rPr>
              <a:t>Organski</a:t>
            </a:r>
            <a:r>
              <a:rPr lang="fr-FR" sz="1600" i="1" dirty="0">
                <a:latin typeface="+mn-lt"/>
              </a:rPr>
              <a:t>)</a:t>
            </a:r>
            <a:br>
              <a:rPr lang="fr-FR" sz="1600" dirty="0">
                <a:latin typeface="+mn-lt"/>
              </a:rPr>
            </a:br>
            <a:endParaRPr lang="fr-FR" sz="1600" dirty="0">
              <a:latin typeface="+mn-lt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5098D52-F95C-D0A5-3BC8-473866A8DBB9}"/>
              </a:ext>
            </a:extLst>
          </p:cNvPr>
          <p:cNvSpPr txBox="1"/>
          <p:nvPr/>
        </p:nvSpPr>
        <p:spPr>
          <a:xfrm>
            <a:off x="2713703" y="6445045"/>
            <a:ext cx="6681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 err="1"/>
              <a:t>Izvor</a:t>
            </a:r>
            <a:r>
              <a:rPr lang="fr-FR" sz="1200" i="1" dirty="0"/>
              <a:t>: </a:t>
            </a:r>
            <a:r>
              <a:rPr lang="fr-FR" sz="1200" i="1" dirty="0" err="1"/>
              <a:t>Sanja</a:t>
            </a:r>
            <a:r>
              <a:rPr lang="fr-FR" sz="1200" i="1" dirty="0"/>
              <a:t> </a:t>
            </a:r>
            <a:r>
              <a:rPr lang="fr-FR" sz="1200" i="1" dirty="0" err="1"/>
              <a:t>Vujačić</a:t>
            </a:r>
            <a:r>
              <a:rPr lang="fr-FR" sz="1200" i="1" dirty="0"/>
              <a:t>, </a:t>
            </a:r>
            <a:r>
              <a:rPr lang="fr-FR" sz="1200" i="1" dirty="0" err="1"/>
              <a:t>Konferencija</a:t>
            </a:r>
            <a:r>
              <a:rPr lang="fr-FR" sz="1200" i="1" dirty="0"/>
              <a:t> GEOFOR, 24. </a:t>
            </a:r>
            <a:r>
              <a:rPr lang="fr-FR" sz="1200" i="1" dirty="0" err="1"/>
              <a:t>rujna</a:t>
            </a:r>
            <a:r>
              <a:rPr lang="fr-FR" sz="1200" i="1" dirty="0"/>
              <a:t> 2021. </a:t>
            </a:r>
          </a:p>
        </p:txBody>
      </p:sp>
    </p:spTree>
    <p:extLst>
      <p:ext uri="{BB962C8B-B14F-4D97-AF65-F5344CB8AC3E}">
        <p14:creationId xmlns:p14="http://schemas.microsoft.com/office/powerpoint/2010/main" val="3945765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1B11838-DCCB-FED3-95AD-C2B849606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48712" y="1028709"/>
            <a:ext cx="2262752" cy="2960176"/>
          </a:xfrm>
          <a:prstGeom prst="rect">
            <a:avLst/>
          </a:prstGeom>
          <a:effectLst>
            <a:softEdge rad="296460"/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1524CB9-B04D-8B9D-A32E-4A111785E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138731"/>
          </a:xfrm>
        </p:spPr>
        <p:txBody>
          <a:bodyPr>
            <a:normAutofit/>
          </a:bodyPr>
          <a:lstStyle/>
          <a:p>
            <a:r>
              <a:rPr lang="fr-FR" sz="2800" dirty="0"/>
              <a:t>HRS u  </a:t>
            </a:r>
            <a:r>
              <a:rPr lang="fr-FR" sz="2800" dirty="0" err="1"/>
              <a:t>statičkoj</a:t>
            </a:r>
            <a:r>
              <a:rPr lang="fr-FR" sz="2800" dirty="0"/>
              <a:t> </a:t>
            </a:r>
            <a:r>
              <a:rPr lang="fr-FR" sz="2800" dirty="0" err="1"/>
              <a:t>ravnoteži</a:t>
            </a:r>
            <a:r>
              <a:rPr lang="fr-FR" sz="2800" dirty="0"/>
              <a:t> </a:t>
            </a:r>
            <a:br>
              <a:rPr lang="fr-FR" sz="2800" dirty="0"/>
            </a:br>
            <a:endParaRPr lang="fr-FR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3E476-CD92-6E1A-B6EC-4C43DE314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6757" y="1377420"/>
            <a:ext cx="7796540" cy="430210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18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US" sz="64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US" sz="64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64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r>
              <a:rPr lang="hr-HR" sz="6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Hrvatski regulacijski sustav (HRS), u poziciji ovisnosti o višim regulacijskim razinama, više ne regulira interakcije između vanjske i unutarnje uzročnosti u vlastitom prostoru</a:t>
            </a:r>
            <a:r>
              <a:rPr lang="hr-HR" sz="6400" dirty="0">
                <a:ea typeface="MS Mincho" panose="02020609040205080304" pitchFamily="49" charset="-128"/>
                <a:cs typeface="Times New Roman" panose="02020603050405020304" pitchFamily="18" charset="0"/>
              </a:rPr>
              <a:t>;</a:t>
            </a:r>
            <a:r>
              <a:rPr lang="hr-HR" sz="6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hr-HR" sz="6400" dirty="0">
                <a:ea typeface="MS Mincho" panose="02020609040205080304" pitchFamily="49" charset="-128"/>
                <a:cs typeface="Times New Roman" panose="02020603050405020304" pitchFamily="18" charset="0"/>
              </a:rPr>
              <a:t>t</a:t>
            </a:r>
            <a:r>
              <a:rPr lang="hr-HR" sz="6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retira eksterne konflikte (</a:t>
            </a:r>
            <a:r>
              <a:rPr lang="hr-HR" sz="6400" dirty="0">
                <a:ea typeface="MS Mincho" panose="02020609040205080304" pitchFamily="49" charset="-128"/>
                <a:cs typeface="Times New Roman" panose="02020603050405020304" pitchFamily="18" charset="0"/>
              </a:rPr>
              <a:t>SAD-</a:t>
            </a:r>
            <a:r>
              <a:rPr lang="hr-HR" sz="6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Rusija) kao da su njegovi </a:t>
            </a:r>
            <a:r>
              <a:rPr lang="hr-HR" sz="6400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intern</a:t>
            </a:r>
            <a:r>
              <a:rPr lang="en-US" sz="6400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</a:t>
            </a:r>
            <a:r>
              <a:rPr lang="en-US" sz="6400" dirty="0">
                <a:ea typeface="MS Mincho" panose="02020609040205080304" pitchFamily="49" charset="-128"/>
                <a:cs typeface="Times New Roman" panose="02020603050405020304" pitchFamily="18" charset="0"/>
              </a:rPr>
              <a:t>;</a:t>
            </a:r>
            <a:r>
              <a:rPr lang="en-US" sz="6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hr-HR" sz="6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HRS bi bio stabilan </a:t>
            </a:r>
            <a:r>
              <a:rPr lang="hr-HR" sz="6400" dirty="0">
                <a:ea typeface="MS Mincho" panose="02020609040205080304" pitchFamily="49" charset="-128"/>
                <a:cs typeface="Times New Roman" panose="02020603050405020304" pitchFamily="18" charset="0"/>
              </a:rPr>
              <a:t>da </a:t>
            </a:r>
            <a:r>
              <a:rPr lang="hr-HR" sz="6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mu odnos između pozitivnih i negativnih amplituda njegovih tenzija omogućuje da se održi u svojim granicama bez da se zatvori (bez da prestane razmjenjivati s okolišem) ; </a:t>
            </a:r>
          </a:p>
          <a:p>
            <a:pPr algn="just"/>
            <a:r>
              <a:rPr lang="hr-HR" sz="6400" dirty="0">
                <a:ea typeface="MS Mincho" panose="02020609040205080304" pitchFamily="49" charset="-128"/>
                <a:cs typeface="Times New Roman" panose="02020603050405020304" pitchFamily="18" charset="0"/>
              </a:rPr>
              <a:t>Međutim, HRS nije u stanju  dinamičke, nego statičke ravnoteže; u njemu ne vlada ago-antagonistički dijalog, nego jednoumlje (nema negativnih amplituda);</a:t>
            </a:r>
          </a:p>
          <a:p>
            <a:pPr algn="just"/>
            <a:r>
              <a:rPr lang="hr-HR" sz="64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r-HR" sz="6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merička financijska struktura (</a:t>
            </a:r>
            <a:r>
              <a:rPr lang="hr-HR" sz="64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casino</a:t>
            </a:r>
            <a:r>
              <a:rPr lang="hr-HR" sz="64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kapitalizam</a:t>
            </a:r>
            <a:r>
              <a:rPr lang="hr-HR" sz="6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postiže vrlo dobre rezultate  po pitanju američkih vrijednosti učinkovitosti i sloboda, ali vrlo loše u smislu sigurnosti i distributivne pravde</a:t>
            </a:r>
            <a:r>
              <a:rPr lang="fr-FR" sz="6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; </a:t>
            </a:r>
          </a:p>
          <a:p>
            <a:pPr algn="just"/>
            <a:r>
              <a:rPr lang="hr-HR" sz="6400" dirty="0"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hr-HR" sz="6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aste nered u ESRM-u i HRS-u zbog nedostatnih odgovora na rast sigurnosnih prijetnji i socijalnih nejednakosti</a:t>
            </a:r>
            <a:r>
              <a:rPr lang="hr-HR" sz="6400" dirty="0">
                <a:ea typeface="Calibri" panose="020F0502020204030204" pitchFamily="34" charset="0"/>
                <a:cs typeface="Times New Roman" panose="02020603050405020304" pitchFamily="18" charset="0"/>
              </a:rPr>
              <a:t>, što vodi u entropijsku smrt sistema</a:t>
            </a:r>
            <a:r>
              <a:rPr lang="fr-FR" sz="64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6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9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sz="49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18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5415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E4CA3-F193-06DF-98C3-BB44A55F3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Kako </a:t>
            </a:r>
            <a:r>
              <a:rPr lang="fr-FR" dirty="0" err="1"/>
              <a:t>izazvati</a:t>
            </a:r>
            <a:r>
              <a:rPr lang="fr-FR" dirty="0"/>
              <a:t> </a:t>
            </a:r>
            <a:r>
              <a:rPr lang="fr-FR" dirty="0" err="1"/>
              <a:t>dinamičku</a:t>
            </a:r>
            <a:r>
              <a:rPr lang="fr-FR" dirty="0"/>
              <a:t> </a:t>
            </a:r>
            <a:r>
              <a:rPr lang="fr-FR" dirty="0" err="1"/>
              <a:t>ravnotežu</a:t>
            </a:r>
            <a:r>
              <a:rPr lang="fr-FR" dirty="0"/>
              <a:t> HRS-a?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646EE9B7-9C1A-5A96-C632-A79B54BDC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2231756"/>
            <a:ext cx="7796540" cy="4438120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hr-HR" sz="6400" dirty="0">
                <a:effectLst/>
                <a:ea typeface="Calibri" panose="020F0502020204030204" pitchFamily="34" charset="0"/>
              </a:rPr>
              <a:t>Svrha Gorbačovljeve perestrojke bila je spriječiti neumitnu „entropijsku smrt”  SSSR-a </a:t>
            </a:r>
            <a:r>
              <a:rPr lang="hr-HR" sz="6400" dirty="0">
                <a:ea typeface="Calibri" panose="020F0502020204030204" pitchFamily="34" charset="0"/>
              </a:rPr>
              <a:t>nakon </a:t>
            </a:r>
            <a:r>
              <a:rPr lang="hr-HR" sz="6400" dirty="0">
                <a:effectLst/>
                <a:ea typeface="Calibri" panose="020F0502020204030204" pitchFamily="34" charset="0"/>
              </a:rPr>
              <a:t>spuštanja željezne zavjese s Istočne strane;</a:t>
            </a:r>
            <a:endParaRPr lang="fr-FR" sz="6400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hr-HR" sz="6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2022. je željezna zavjesa pala sa Zapadne strane; HRS je ušao u stanje statičke ravnoteže koje vodi u entropijsku smrt (postupno nestajanje):  izlijevanje u neki konkurentni sustav ili </a:t>
            </a:r>
            <a:r>
              <a:rPr lang="hr-HR" sz="6400" dirty="0">
                <a:ea typeface="MS Mincho" panose="02020609040205080304" pitchFamily="49" charset="-128"/>
                <a:cs typeface="Times New Roman" panose="02020603050405020304" pitchFamily="18" charset="0"/>
              </a:rPr>
              <a:t>europski</a:t>
            </a:r>
            <a:r>
              <a:rPr lang="hr-HR" sz="6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višeg reda (</a:t>
            </a:r>
            <a:r>
              <a:rPr lang="fr-FR" sz="6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ESRM)</a:t>
            </a:r>
            <a:r>
              <a:rPr lang="hr-HR" sz="6400" dirty="0">
                <a:ea typeface="MS Mincho" panose="02020609040205080304" pitchFamily="49" charset="-128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hr-HR" sz="6400" dirty="0">
                <a:ea typeface="MS Mincho" panose="02020609040205080304" pitchFamily="49" charset="-128"/>
                <a:cs typeface="Times New Roman" panose="02020603050405020304" pitchFamily="18" charset="0"/>
              </a:rPr>
              <a:t>Jedini način izazivanja dinamičke ravnoteže je definiranjem autonomnog vanjskopolitičkog koncepta koji štiti specifične hrvatske interese i prepoznatljiv je unutar koncepta </a:t>
            </a:r>
            <a:r>
              <a:rPr lang="hr-HR" sz="6400" b="1" i="1" dirty="0">
                <a:ea typeface="MS Mincho" panose="02020609040205080304" pitchFamily="49" charset="-128"/>
                <a:cs typeface="Times New Roman" panose="02020603050405020304" pitchFamily="18" charset="0"/>
              </a:rPr>
              <a:t>europske strateške autonomije </a:t>
            </a:r>
            <a:r>
              <a:rPr lang="hr-HR" sz="6400" dirty="0">
                <a:ea typeface="MS Mincho" panose="02020609040205080304" pitchFamily="49" charset="-128"/>
                <a:cs typeface="Times New Roman" panose="02020603050405020304" pitchFamily="18" charset="0"/>
              </a:rPr>
              <a:t>koji za sad ne postoji.</a:t>
            </a:r>
          </a:p>
          <a:p>
            <a:pPr algn="just"/>
            <a:r>
              <a:rPr lang="hr-HR" sz="6400" dirty="0">
                <a:ea typeface="MS Mincho" panose="02020609040205080304" pitchFamily="49" charset="-128"/>
                <a:cs typeface="Times New Roman" panose="02020603050405020304" pitchFamily="18" charset="0"/>
              </a:rPr>
              <a:t>Radi se o </a:t>
            </a:r>
            <a:r>
              <a:rPr lang="hr-HR" sz="6400" dirty="0" err="1">
                <a:ea typeface="MS Mincho" panose="02020609040205080304" pitchFamily="49" charset="-128"/>
                <a:cs typeface="Times New Roman" panose="02020603050405020304" pitchFamily="18" charset="0"/>
              </a:rPr>
              <a:t>rekonfiguraciji</a:t>
            </a:r>
            <a:r>
              <a:rPr lang="hr-HR" sz="6400" dirty="0">
                <a:ea typeface="MS Mincho" panose="02020609040205080304" pitchFamily="49" charset="-128"/>
                <a:cs typeface="Times New Roman" panose="02020603050405020304" pitchFamily="18" charset="0"/>
              </a:rPr>
              <a:t> koja je trebala biti odrađena u periodu 2015.-2020. i koja je mogla spriječiti rat u Ukrajini; </a:t>
            </a:r>
          </a:p>
          <a:p>
            <a:pPr algn="just"/>
            <a:r>
              <a:rPr lang="hr-HR" sz="6400" dirty="0">
                <a:ea typeface="MS Mincho" panose="02020609040205080304" pitchFamily="49" charset="-128"/>
                <a:cs typeface="Times New Roman" panose="02020603050405020304" pitchFamily="18" charset="0"/>
              </a:rPr>
              <a:t>Ta </a:t>
            </a:r>
            <a:r>
              <a:rPr lang="hr-HR" sz="6400" dirty="0" err="1">
                <a:ea typeface="MS Mincho" panose="02020609040205080304" pitchFamily="49" charset="-128"/>
                <a:cs typeface="Times New Roman" panose="02020603050405020304" pitchFamily="18" charset="0"/>
              </a:rPr>
              <a:t>rekonfiguracija</a:t>
            </a:r>
            <a:r>
              <a:rPr lang="hr-HR" sz="6400" dirty="0">
                <a:ea typeface="MS Mincho" panose="02020609040205080304" pitchFamily="49" charset="-128"/>
                <a:cs typeface="Times New Roman" panose="02020603050405020304" pitchFamily="18" charset="0"/>
              </a:rPr>
              <a:t>, koja je moguća samo poticanjem konstruktivnog ago-antagonističkog dijaloga unutar Zapadnog bloka, ostaje jedini način izlaska iz statičke ravnoteže HRS-a i ESRM-a.</a:t>
            </a:r>
          </a:p>
          <a:p>
            <a:endParaRPr lang="hr-HR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hr-HR" sz="20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7650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959D68-A6CD-BF88-92C1-0289C5DC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Zaključak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E3E0A-071F-9C08-83FD-1FFE5CF3D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hr-HR" b="1" dirty="0"/>
              <a:t>RH i Zapadni Balkan</a:t>
            </a:r>
            <a:r>
              <a:rPr lang="hr-HR" dirty="0"/>
              <a:t>: Hrvatskoj je u interesu gospodarski prosperitetna i sigurnosno stabilna regija što zahtijeva veći diplomatski angažman / pristup koji uključuje međusobno razumijevanje i suradnju, temeljni politički konsenzus;</a:t>
            </a:r>
          </a:p>
          <a:p>
            <a:pPr algn="just"/>
            <a:r>
              <a:rPr lang="hr-HR" b="1" dirty="0"/>
              <a:t>Izazov:</a:t>
            </a:r>
            <a:r>
              <a:rPr lang="hr-HR" dirty="0"/>
              <a:t> hegemonijski diskurs prema kojem su društva regije nezrela opstaje zahvaljujući zamrznutim međuetničkim i međudržavnim sporovima koje podgrijavaju vanjski akteri, zbog čega regija ostaje prostor neokolonijalne </a:t>
            </a:r>
            <a:r>
              <a:rPr lang="hr-HR" dirty="0" err="1"/>
              <a:t>protektoracije</a:t>
            </a:r>
            <a:r>
              <a:rPr lang="hr-HR" dirty="0"/>
              <a:t>. Uspostavljene matrice dominacije globalnih aktera, prožete njihovim suprotstavljenim interesima, ne dozvoljavaju uspon nacionalnim interesima posvećenih političkih elita, oblikovanje nove gospodarske agende, izgradnju regionalnih političkih i gospodarskih struktura, te stabilnih regionalnih odnosa.</a:t>
            </a:r>
          </a:p>
          <a:p>
            <a:pPr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011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CB2B950-9FD6-48A1-B9BA-84E03694C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5400" dirty="0"/>
              <a:t>HVALA NA PAŽNJI!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0309688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5519</TotalTime>
  <Words>765</Words>
  <Application>Microsoft Macintosh PowerPoint</Application>
  <PresentationFormat>Grand écran</PresentationFormat>
  <Paragraphs>48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Helvetica</vt:lpstr>
      <vt:lpstr>MS Shell Dlg 2</vt:lpstr>
      <vt:lpstr>Wingdings</vt:lpstr>
      <vt:lpstr>Wingdings 3</vt:lpstr>
      <vt:lpstr>Madison</vt:lpstr>
      <vt:lpstr>Ovladavanje kompleksnošću regulacije međudržavnih odnosa: Hrvatska i EU</vt:lpstr>
      <vt:lpstr>Kompleksnost</vt:lpstr>
      <vt:lpstr>Dinamika sistema idealno uravnoteženih međudržavnih odnosa Izvor: Sistem regulacije međudržavnih odnosa (SRMO), Sanja Vujačić, 2016.</vt:lpstr>
      <vt:lpstr>Koincidiraju izmjena globalizacijskih ciklusa, ciklusa moći i energetska tranzicija   </vt:lpstr>
      <vt:lpstr>Présentation PowerPoint</vt:lpstr>
      <vt:lpstr>HRS u  statičkoj ravnoteži  </vt:lpstr>
      <vt:lpstr>Kako izazvati dinamičku ravnotežu HRS-a?</vt:lpstr>
      <vt:lpstr>Zaključak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Sistemski rizik  i sigurnost  hrvatskog teritorija</dc:title>
  <dc:creator>Sanya Vuyachich</dc:creator>
  <cp:lastModifiedBy>Sanya Vuyachich</cp:lastModifiedBy>
  <cp:revision>46</cp:revision>
  <dcterms:created xsi:type="dcterms:W3CDTF">2021-09-10T19:00:05Z</dcterms:created>
  <dcterms:modified xsi:type="dcterms:W3CDTF">2024-10-26T15:44:30Z</dcterms:modified>
</cp:coreProperties>
</file>