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58" r:id="rId16"/>
  </p:sldIdLst>
  <p:sldSz cx="9144000" cy="6858000" type="screen4x3"/>
  <p:notesSz cx="6858000" cy="9874250"/>
  <p:defaultTextStyle>
    <a:defPPr>
      <a:defRPr lang="x-non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43" autoAdjust="0"/>
  </p:normalViewPr>
  <p:slideViewPr>
    <p:cSldViewPr snapToGrid="0"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35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zervirano mjesto zaglavlja 1"/>
          <p:cNvSpPr txBox="1">
            <a:spLocks noGrp="1"/>
          </p:cNvSpPr>
          <p:nvPr>
            <p:ph type="hdr" sz="quarter"/>
          </p:nvPr>
        </p:nvSpPr>
        <p:spPr bwMode="auto">
          <a:xfrm>
            <a:off x="0" y="1"/>
            <a:ext cx="2975275" cy="49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863" tIns="43427" rIns="86863" bIns="43427" numCol="1" anchor="t" anchorCtr="0" compatLnSpc="1">
            <a:prstTxWarp prst="textNoShape">
              <a:avLst/>
            </a:prstTxWarp>
          </a:bodyPr>
          <a:lstStyle>
            <a:lvl1pPr eaLnBrk="1">
              <a:tabLst>
                <a:tab pos="0" algn="l"/>
                <a:tab pos="882487" algn="l"/>
                <a:tab pos="1764975" algn="l"/>
                <a:tab pos="2647462" algn="l"/>
                <a:tab pos="3529950" algn="l"/>
                <a:tab pos="4412437" algn="l"/>
                <a:tab pos="5294925" algn="l"/>
                <a:tab pos="6177412" algn="l"/>
                <a:tab pos="7059900" algn="l"/>
                <a:tab pos="7942387" algn="l"/>
                <a:tab pos="8824874" algn="l"/>
                <a:tab pos="9707362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hr-HR" altLang="x-none"/>
          </a:p>
        </p:txBody>
      </p:sp>
      <p:sp>
        <p:nvSpPr>
          <p:cNvPr id="4099" name="Rezervirano mjesto datuma 2"/>
          <p:cNvSpPr txBox="1">
            <a:spLocks noGrp="1"/>
          </p:cNvSpPr>
          <p:nvPr>
            <p:ph type="dt" sz="quarter" idx="1"/>
          </p:nvPr>
        </p:nvSpPr>
        <p:spPr bwMode="auto">
          <a:xfrm>
            <a:off x="3882726" y="1"/>
            <a:ext cx="2975274" cy="49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863" tIns="43427" rIns="86863" bIns="43427" numCol="1" anchor="t" anchorCtr="0" compatLnSpc="1">
            <a:prstTxWarp prst="textNoShape">
              <a:avLst/>
            </a:prstTxWarp>
          </a:bodyPr>
          <a:lstStyle>
            <a:lvl1pPr algn="r" eaLnBrk="1">
              <a:tabLst>
                <a:tab pos="0" algn="l"/>
                <a:tab pos="882487" algn="l"/>
                <a:tab pos="1764975" algn="l"/>
                <a:tab pos="2647462" algn="l"/>
                <a:tab pos="3529950" algn="l"/>
                <a:tab pos="4412437" algn="l"/>
                <a:tab pos="5294925" algn="l"/>
                <a:tab pos="6177412" algn="l"/>
                <a:tab pos="7059900" algn="l"/>
                <a:tab pos="7942387" algn="l"/>
                <a:tab pos="8824874" algn="l"/>
                <a:tab pos="9707362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hr-HR" altLang="x-none"/>
          </a:p>
        </p:txBody>
      </p:sp>
      <p:sp>
        <p:nvSpPr>
          <p:cNvPr id="4100" name="Rezervirano mjesto podnožja 3"/>
          <p:cNvSpPr txBox="1">
            <a:spLocks noGrp="1"/>
          </p:cNvSpPr>
          <p:nvPr>
            <p:ph type="ftr" sz="quarter" idx="2"/>
          </p:nvPr>
        </p:nvSpPr>
        <p:spPr bwMode="auto">
          <a:xfrm>
            <a:off x="0" y="9381074"/>
            <a:ext cx="2975275" cy="49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863" tIns="43427" rIns="86863" bIns="43427" numCol="1" anchor="b" anchorCtr="0" compatLnSpc="1">
            <a:prstTxWarp prst="textNoShape">
              <a:avLst/>
            </a:prstTxWarp>
          </a:bodyPr>
          <a:lstStyle>
            <a:lvl1pPr eaLnBrk="1">
              <a:tabLst>
                <a:tab pos="0" algn="l"/>
                <a:tab pos="882487" algn="l"/>
                <a:tab pos="1764975" algn="l"/>
                <a:tab pos="2647462" algn="l"/>
                <a:tab pos="3529950" algn="l"/>
                <a:tab pos="4412437" algn="l"/>
                <a:tab pos="5294925" algn="l"/>
                <a:tab pos="6177412" algn="l"/>
                <a:tab pos="7059900" algn="l"/>
                <a:tab pos="7942387" algn="l"/>
                <a:tab pos="8824874" algn="l"/>
                <a:tab pos="9707362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hr-HR" altLang="x-none"/>
          </a:p>
        </p:txBody>
      </p:sp>
      <p:sp>
        <p:nvSpPr>
          <p:cNvPr id="4101" name="Rezervirano mjesto broja slajda 4"/>
          <p:cNvSpPr txBox="1">
            <a:spLocks noGrp="1"/>
          </p:cNvSpPr>
          <p:nvPr>
            <p:ph type="sldNum" sz="quarter" idx="3"/>
          </p:nvPr>
        </p:nvSpPr>
        <p:spPr bwMode="auto">
          <a:xfrm>
            <a:off x="3882726" y="9381074"/>
            <a:ext cx="2975274" cy="49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863" tIns="43427" rIns="86863" bIns="43427" numCol="1" anchor="b" anchorCtr="0" compatLnSpc="1">
            <a:prstTxWarp prst="textNoShape">
              <a:avLst/>
            </a:prstTxWarp>
          </a:bodyPr>
          <a:lstStyle>
            <a:lvl1pPr algn="r" eaLnBrk="1">
              <a:tabLst>
                <a:tab pos="0" algn="l"/>
                <a:tab pos="882487" algn="l"/>
                <a:tab pos="1764975" algn="l"/>
                <a:tab pos="2647462" algn="l"/>
                <a:tab pos="3529950" algn="l"/>
                <a:tab pos="4412437" algn="l"/>
                <a:tab pos="5294925" algn="l"/>
                <a:tab pos="6177412" algn="l"/>
                <a:tab pos="7059900" algn="l"/>
                <a:tab pos="7942387" algn="l"/>
                <a:tab pos="8824874" algn="l"/>
                <a:tab pos="9707362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7C14A10B-7BCD-4BEF-8859-681E11CFDCC2}" type="slidenum">
              <a:rPr lang="hr-HR" altLang="x-none"/>
              <a:pPr>
                <a:defRPr/>
              </a:pPr>
              <a:t>‹N°›</a:t>
            </a:fld>
            <a:endParaRPr lang="hr-HR" altLang="x-none"/>
          </a:p>
        </p:txBody>
      </p:sp>
    </p:spTree>
    <p:extLst>
      <p:ext uri="{BB962C8B-B14F-4D97-AF65-F5344CB8AC3E}">
        <p14:creationId xmlns:p14="http://schemas.microsoft.com/office/powerpoint/2010/main" val="3349961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>
            <a:spLocks noMove="1" noResize="1"/>
          </p:cNvSpPr>
          <p:nvPr/>
        </p:nvSpPr>
        <p:spPr>
          <a:xfrm>
            <a:off x="0" y="0"/>
            <a:ext cx="6858000" cy="987425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lIns="0" tIns="0" rIns="0" bIns="0" anchor="ctr" anchorCtr="1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zervirano mjesto zaglavlja 2"/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72209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7" tIns="47945" rIns="95547" bIns="47945" anchor="t" anchorCtr="0" compatLnSpc="0">
            <a:noAutofit/>
          </a:bodyPr>
          <a:lstStyle>
            <a:lvl1pPr marL="0" marR="0" lvl="0" indent="0" algn="l" defTabSz="882487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2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Rezervirano mjesto datuma 3"/>
          <p:cNvSpPr txBox="1">
            <a:spLocks noGrp="1"/>
          </p:cNvSpPr>
          <p:nvPr>
            <p:ph type="dt" idx="1"/>
          </p:nvPr>
        </p:nvSpPr>
        <p:spPr>
          <a:xfrm>
            <a:off x="3884259" y="1"/>
            <a:ext cx="2972209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7" tIns="47945" rIns="95547" bIns="47945" anchor="t" anchorCtr="0" compatLnSpc="0">
            <a:noAutofit/>
          </a:bodyPr>
          <a:lstStyle>
            <a:lvl1pPr marL="0" marR="0" lvl="0" indent="0" algn="r" defTabSz="882487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2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077" name="Rezervirano mjesto slike slajda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60438" y="741363"/>
            <a:ext cx="4937125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8" name="Rezervirano mjesto bilježaka 5"/>
          <p:cNvSpPr txBox="1">
            <a:spLocks noGrp="1"/>
          </p:cNvSpPr>
          <p:nvPr>
            <p:ph type="body" sz="quarter" idx="3"/>
          </p:nvPr>
        </p:nvSpPr>
        <p:spPr bwMode="auto">
          <a:xfrm>
            <a:off x="685187" y="4689771"/>
            <a:ext cx="5487626" cy="444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altLang="x-none"/>
          </a:p>
        </p:txBody>
      </p:sp>
      <p:sp>
        <p:nvSpPr>
          <p:cNvPr id="7" name="Rezervirano mjesto podnožja 6"/>
          <p:cNvSpPr txBox="1">
            <a:spLocks noGrp="1"/>
          </p:cNvSpPr>
          <p:nvPr>
            <p:ph type="ftr" sz="quarter" idx="4"/>
          </p:nvPr>
        </p:nvSpPr>
        <p:spPr>
          <a:xfrm>
            <a:off x="1" y="9379542"/>
            <a:ext cx="2972209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7" tIns="47945" rIns="95547" bIns="47945" anchor="b" anchorCtr="0" compatLnSpc="0">
            <a:noAutofit/>
          </a:bodyPr>
          <a:lstStyle>
            <a:lvl1pPr marL="0" marR="0" lvl="0" indent="0" algn="l" defTabSz="882487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2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Rezervirano mjesto broja slajda 7"/>
          <p:cNvSpPr txBox="1">
            <a:spLocks noGrp="1"/>
          </p:cNvSpPr>
          <p:nvPr>
            <p:ph type="sldNum" sz="quarter" idx="5"/>
          </p:nvPr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7" tIns="47945" rIns="95547" bIns="47945" anchor="b" anchorCtr="0" compatLnSpc="0">
            <a:noAutofit/>
          </a:bodyPr>
          <a:lstStyle>
            <a:lvl1pPr marL="0" marR="0" lvl="0" indent="0" algn="r" defTabSz="882487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E159DAAB-AF87-494D-9C37-0F2A410292D1}" type="slidenum">
              <a:rPr/>
              <a:pPr>
                <a:defRPr/>
              </a:pPr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4539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50"/>
      </a:spcBef>
      <a:spcAft>
        <a:spcPct val="0"/>
      </a:spcAft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hr-HR" sz="1200">
        <a:solidFill>
          <a:srgbClr val="000000"/>
        </a:solidFill>
        <a:latin typeface="Arial" pitchFamily="34"/>
        <a:cs typeface="Tahoma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Tahoma" panose="020B060403050404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913CFE2-34F5-45A1-873C-4C950082410E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6EE4A45-93F7-441A-B88F-147C30B10AFA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148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6149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0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E02BD3A-1741-4B56-9B5D-EB49158B1039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11B1F25-ADA8-4A58-8F47-43A7E21B9A56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8196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8197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703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356AE8-4BE8-49C8-9E07-6C9C903CB571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AED2391-42B0-4E4D-B23A-5AB7F4DEE746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0244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10245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7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E02BD3A-1741-4B56-9B5D-EB49158B1039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11B1F25-ADA8-4A58-8F47-43A7E21B9A56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8196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8197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703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E02BD3A-1741-4B56-9B5D-EB49158B1039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11B1F25-ADA8-4A58-8F47-43A7E21B9A56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8196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8197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 dirty="0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703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broja slajda 7"/>
          <p:cNvSpPr txBox="1"/>
          <p:nvPr/>
        </p:nvSpPr>
        <p:spPr>
          <a:xfrm>
            <a:off x="3884259" y="9379542"/>
            <a:ext cx="2972209" cy="493176"/>
          </a:xfrm>
          <a:prstGeom prst="rect">
            <a:avLst/>
          </a:prstGeom>
          <a:noFill/>
          <a:ln cap="flat">
            <a:noFill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FCAA99D-39AC-48C6-B9F6-DB810AAFFA1E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3884259" y="9379542"/>
            <a:ext cx="2972209" cy="49317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5547" tIns="47945" rIns="95547" bIns="47945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8BFB0F-DDF0-4A3A-80E8-46E5921174AD}" type="slidenum">
              <a:rPr lang="hr-HR" sz="13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hr-HR" sz="13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292" name="Rezervirano mjesto slike slajda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5B9BD5"/>
          </a:solidFill>
          <a:ln w="12701" cap="flat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12293" name="Rezervirano mjesto bilježaka 3"/>
          <p:cNvSpPr txBox="1">
            <a:spLocks noGrp="1"/>
          </p:cNvSpPr>
          <p:nvPr>
            <p:ph type="body" sz="quarter" idx="1"/>
          </p:nvPr>
        </p:nvSpPr>
        <p:spPr>
          <a:xfrm>
            <a:off x="685187" y="4689771"/>
            <a:ext cx="5487626" cy="281492"/>
          </a:xfrm>
          <a:ln/>
        </p:spPr>
        <p:txBody>
          <a:bodyPr lIns="95547" tIns="47945" rIns="95547" bIns="47945">
            <a:spAutoFit/>
          </a:bodyPr>
          <a:lstStyle/>
          <a:p>
            <a:pPr eaLnBrk="1"/>
            <a:endParaRPr altLang="x-none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4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360003"/>
              </p:ext>
            </p:extLst>
          </p:nvPr>
        </p:nvGraphicFramePr>
        <p:xfrm>
          <a:off x="8112059" y="52388"/>
          <a:ext cx="44926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386048" imgH="4571622" progId="">
                  <p:embed/>
                </p:oleObj>
              </mc:Choice>
              <mc:Fallback>
                <p:oleObj r:id="rId2" imgW="3386048" imgH="45716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059" y="52388"/>
                        <a:ext cx="449263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5"/>
          <p:cNvSpPr/>
          <p:nvPr/>
        </p:nvSpPr>
        <p:spPr>
          <a:xfrm>
            <a:off x="1253662" y="6466546"/>
            <a:ext cx="5321799" cy="33047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wrap="square" lIns="90004" tIns="46798" rIns="90004" bIns="46798" anchor="ctr" anchorCtr="1" compatLnSpc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600" b="1" kern="0" dirty="0">
                <a:solidFill>
                  <a:srgbClr val="000000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Arial" pitchFamily="34"/>
              </a:rPr>
              <a:t>HRVATSKA KOMORA INŽENJERA STROJARSTVA</a:t>
            </a:r>
          </a:p>
        </p:txBody>
      </p:sp>
    </p:spTree>
    <p:extLst>
      <p:ext uri="{BB962C8B-B14F-4D97-AF65-F5344CB8AC3E}">
        <p14:creationId xmlns:p14="http://schemas.microsoft.com/office/powerpoint/2010/main" val="260150398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3" cstate="print">
            <a:lum brigh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6256338"/>
            <a:ext cx="58896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12"/>
          <p:cNvSpPr/>
          <p:nvPr/>
        </p:nvSpPr>
        <p:spPr>
          <a:xfrm>
            <a:off x="971550" y="654050"/>
            <a:ext cx="8172450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44284" cap="flat">
            <a:solidFill>
              <a:srgbClr val="333399"/>
            </a:solidFill>
            <a:prstDash val="solid"/>
            <a:miter/>
          </a:ln>
        </p:spPr>
        <p:txBody>
          <a:bodyPr lIns="90004" tIns="46798" rIns="90004" bIns="46798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400" kern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029" name="Line 12"/>
          <p:cNvSpPr>
            <a:spLocks/>
          </p:cNvSpPr>
          <p:nvPr/>
        </p:nvSpPr>
        <p:spPr bwMode="auto">
          <a:xfrm>
            <a:off x="0" y="6457950"/>
            <a:ext cx="7740650" cy="0"/>
          </a:xfrm>
          <a:custGeom>
            <a:avLst/>
            <a:gdLst>
              <a:gd name="T0" fmla="*/ 3873241 w 7740002"/>
              <a:gd name="T1" fmla="*/ 7746482 w 7740002"/>
              <a:gd name="T2" fmla="*/ 3873241 w 7740002"/>
              <a:gd name="T3" fmla="*/ 0 w 7740002"/>
              <a:gd name="T4" fmla="*/ 0 w 7740002"/>
              <a:gd name="T5" fmla="*/ 7746482 w 7740002"/>
              <a:gd name="T6" fmla="*/ 17694720 60000 65536"/>
              <a:gd name="T7" fmla="*/ 0 60000 65536"/>
              <a:gd name="T8" fmla="*/ 5898240 60000 65536"/>
              <a:gd name="T9" fmla="*/ 11796480 60000 65536"/>
              <a:gd name="T10" fmla="*/ 5898240 60000 65536"/>
              <a:gd name="T11" fmla="*/ 17694720 60000 65536"/>
              <a:gd name="T12" fmla="*/ 0 w 7740002"/>
              <a:gd name="T13" fmla="*/ 7740002 w 7740002"/>
            </a:gdLst>
            <a:ahLst/>
            <a:cxnLst>
              <a:cxn ang="T6">
                <a:pos x="T0" y="0"/>
              </a:cxn>
              <a:cxn ang="T7">
                <a:pos x="T1" y="0"/>
              </a:cxn>
              <a:cxn ang="T8">
                <a:pos x="T2" y="0"/>
              </a:cxn>
              <a:cxn ang="T9">
                <a:pos x="T3" y="0"/>
              </a:cxn>
              <a:cxn ang="T10">
                <a:pos x="T4" y="0"/>
              </a:cxn>
              <a:cxn ang="T11">
                <a:pos x="T5" y="0"/>
              </a:cxn>
            </a:cxnLst>
            <a:rect l="T12" t="0" r="T13" b="0"/>
            <a:pathLst>
              <a:path w="7740002">
                <a:moveTo>
                  <a:pt x="0" y="0"/>
                </a:moveTo>
                <a:lnTo>
                  <a:pt x="7740002" y="1"/>
                </a:lnTo>
              </a:path>
            </a:pathLst>
          </a:custGeom>
          <a:noFill/>
          <a:ln w="44284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4" tIns="46798" rIns="90004" bIns="46798"/>
          <a:lstStyle/>
          <a:p>
            <a:endParaRPr lang="hr-HR"/>
          </a:p>
        </p:txBody>
      </p:sp>
      <p:sp>
        <p:nvSpPr>
          <p:cNvPr id="7" name="Rectangle 4"/>
          <p:cNvSpPr/>
          <p:nvPr userDrawn="1"/>
        </p:nvSpPr>
        <p:spPr>
          <a:xfrm>
            <a:off x="0" y="221412"/>
            <a:ext cx="7974013" cy="34073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cap="flat">
            <a:noFill/>
            <a:prstDash val="solid"/>
          </a:ln>
        </p:spPr>
        <p:txBody>
          <a:bodyPr lIns="90004" tIns="46798" rIns="90004" bIns="46798" anchorCtr="1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600" b="1" kern="0" cap="all" dirty="0">
                <a:solidFill>
                  <a:srgbClr val="0033CC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6. </a:t>
            </a:r>
            <a:r>
              <a:rPr lang="hr-HR" sz="1400" b="1" kern="0" cap="all" dirty="0">
                <a:solidFill>
                  <a:srgbClr val="0033CC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MEĐUNARODNI KONGRES </a:t>
            </a:r>
            <a:r>
              <a:rPr lang="hr-HR" sz="1600" b="1" kern="0" cap="all" dirty="0">
                <a:solidFill>
                  <a:srgbClr val="0033CC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Tahoma" pitchFamily="2"/>
              </a:rPr>
              <a:t>DANI INŽENJERA STROJARSTVA, VODICE 2019.</a:t>
            </a:r>
            <a:endParaRPr lang="hr-HR" sz="1400" b="1" kern="0" cap="all" dirty="0">
              <a:solidFill>
                <a:srgbClr val="0033CC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8" name="Rezervirano mjesto broja slajda 1"/>
          <p:cNvSpPr/>
          <p:nvPr userDrawn="1"/>
        </p:nvSpPr>
        <p:spPr>
          <a:xfrm>
            <a:off x="7572054" y="6307084"/>
            <a:ext cx="569430" cy="41439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0004" tIns="46798" rIns="90004" bIns="46798" compatLnSpc="0"/>
          <a:lstStyle/>
          <a:p>
            <a:pPr marL="342717" indent="-342717" algn="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348CDB4-AB18-4A5C-BA8D-3D74513B71FE}" type="slidenum">
              <a:rPr lang="hr-HR" sz="1400" kern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rPr>
              <a:t>‹N°›</a:t>
            </a:fld>
            <a:endParaRPr lang="hr-HR" sz="1400" kern="0" dirty="0"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spd="slow"/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asser.alayli@uvsq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njanovakvujacic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yasser.alayli@uvsq.f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njanovakvujaci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0605" y="1520259"/>
            <a:ext cx="8501062" cy="300202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0004" tIns="46798" rIns="90004" bIns="46798" compatLnSpc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sz="2800" b="1" i="1" kern="0" dirty="0">
                <a:solidFill>
                  <a:srgbClr val="0000FF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Arial" pitchFamily="34"/>
              </a:rPr>
              <a:t>BIOMIMETIČKA ROBOTIKA: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sz="2800" b="1" i="1" kern="0" dirty="0">
                <a:solidFill>
                  <a:srgbClr val="0000FF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Arial" pitchFamily="34"/>
              </a:rPr>
              <a:t>POBOLJŠANI ČOVJEK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i="1" kern="0" dirty="0">
                <a:solidFill>
                  <a:srgbClr val="0000FF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Arial" pitchFamily="34"/>
              </a:rPr>
              <a:t>&amp;</a:t>
            </a:r>
            <a:endParaRPr lang="ta-IN" sz="2800" b="1" i="1" kern="0" dirty="0">
              <a:solidFill>
                <a:srgbClr val="0000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Arial" pitchFamily="34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sz="2800" b="1" i="1" kern="0" dirty="0">
                <a:solidFill>
                  <a:srgbClr val="0000FF"/>
                </a:solidFill>
                <a:effectLst>
                  <a:outerShdw dist="17962" dir="2700000">
                    <a:srgbClr val="000000"/>
                  </a:outerShdw>
                </a:effectLst>
                <a:latin typeface="Arial" pitchFamily="34"/>
                <a:ea typeface="Lucida Sans Unicode" pitchFamily="2"/>
                <a:cs typeface="Arial" pitchFamily="34"/>
              </a:rPr>
              <a:t>TRANHUMANIZAM: ČEMU BI MOGAO NALIKOVATI “NADČOVJEK” ILI POBOLJŠANI ČOVJEK U 2050. ?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400" b="1" i="1" kern="0" dirty="0">
              <a:solidFill>
                <a:srgbClr val="0000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Arial" pitchFamily="34"/>
            </a:endParaRPr>
          </a:p>
        </p:txBody>
      </p:sp>
      <p:sp>
        <p:nvSpPr>
          <p:cNvPr id="5123" name="TekstniOkvir 1"/>
          <p:cNvSpPr txBox="1">
            <a:spLocks noChangeArrowheads="1"/>
          </p:cNvSpPr>
          <p:nvPr/>
        </p:nvSpPr>
        <p:spPr bwMode="auto">
          <a:xfrm>
            <a:off x="1253175" y="4941888"/>
            <a:ext cx="7471727" cy="10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4" tIns="46798" rIns="90004" bIns="46798">
            <a:spAutoFit/>
          </a:bodyPr>
          <a:lstStyle>
            <a:lvl1pPr marL="341313" indent="-341313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Autori: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	 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	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Prof.dr.sc. Yasser ALAYLI i Dr.sc. Sanja Vujačić</a:t>
            </a:r>
            <a:endParaRPr lang="hr-HR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Tvrtka/Institucija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	 Laboratorij za Inženjeriju Sistema u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                       	 Versaillesu (LISV), Sveučilište Paris-Saclay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endParaRPr lang="ta-IN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E-mail adresa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		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3"/>
              </a:rPr>
              <a:t>yasser.alayli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3"/>
              </a:rPr>
              <a:t>@uvsq.fr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; 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4"/>
              </a:rPr>
              <a:t>sanjanovakvujacic@gmail.com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endParaRPr lang="hr-HR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288" y="1590675"/>
            <a:ext cx="8501062" cy="33559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0004" tIns="46798" rIns="90004" bIns="46798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b="1" kern="0" dirty="0">
                <a:latin typeface="Arial" pitchFamily="34"/>
                <a:ea typeface="Lucida Sans Unicode" pitchFamily="2"/>
                <a:cs typeface="Arial" pitchFamily="34"/>
              </a:rPr>
              <a:t>Istraživački ciljevi laboratorija LISV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Di</a:t>
            </a: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zajn 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i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implementacija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realnih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ili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virtualnih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robotskih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sustava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za asistenciju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osoba</a:t>
            </a: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ma sa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smanje</a:t>
            </a: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nom pokretljivošću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ili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invaliditetom</a:t>
            </a: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endParaRPr lang="fr-FR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Kolaboracija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čovjek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/ robot i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umjetna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inteligencija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u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prepoznavanju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,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međusobnoj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pomoći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i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izvršavanju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</a:t>
            </a:r>
            <a:r>
              <a:rPr lang="fr-FR" kern="0" dirty="0" err="1">
                <a:latin typeface="Arial" pitchFamily="34"/>
                <a:ea typeface="Lucida Sans Unicode" pitchFamily="2"/>
                <a:cs typeface="Arial" pitchFamily="34"/>
              </a:rPr>
              <a:t>zadataka</a:t>
            </a:r>
            <a:r>
              <a:rPr lang="fr-FR" kern="0" dirty="0">
                <a:latin typeface="Arial" pitchFamily="34"/>
                <a:ea typeface="Lucida Sans Unicode" pitchFamily="2"/>
                <a:cs typeface="Arial" pitchFamily="34"/>
              </a:rPr>
              <a:t> …</a:t>
            </a: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a-IN" kern="0" dirty="0">
                <a:latin typeface="Arial" pitchFamily="34"/>
                <a:ea typeface="Lucida Sans Unicode" pitchFamily="2"/>
                <a:cs typeface="Arial" pitchFamily="34"/>
              </a:rPr>
              <a:t>Razvoj projekata u suradnji s humanističkim znanostima / društvena inovacija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latin typeface="Arial" pitchFamily="34"/>
              <a:ea typeface="Lucida Sans Unicode" pitchFamily="2"/>
              <a:cs typeface="Arial" pitchFamily="3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a-IN" kern="0" dirty="0"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Arial" pitchFamily="3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kern="0" dirty="0"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Arial" pitchFamily="34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3603" y="1316221"/>
            <a:ext cx="77273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LISV - Međunarodna suradnja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I</a:t>
            </a:r>
            <a:r>
              <a:rPr lang="fr-FR" dirty="0" err="1">
                <a:latin typeface="Arial"/>
                <a:cs typeface="Arial"/>
              </a:rPr>
              <a:t>straživa</a:t>
            </a:r>
            <a:r>
              <a:rPr lang="ta-IN" dirty="0">
                <a:latin typeface="Arial"/>
                <a:cs typeface="Arial"/>
              </a:rPr>
              <a:t>čki rad iz oblasti 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robotike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ta-IN" dirty="0">
                <a:latin typeface="Arial"/>
                <a:cs typeface="Arial"/>
              </a:rPr>
              <a:t>povezanih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sustava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godišnje </a:t>
            </a:r>
            <a:r>
              <a:rPr lang="fr-FR" dirty="0" err="1">
                <a:latin typeface="Arial"/>
                <a:cs typeface="Arial"/>
              </a:rPr>
              <a:t>proizv</a:t>
            </a:r>
            <a:r>
              <a:rPr lang="ta-IN" dirty="0">
                <a:latin typeface="Arial"/>
                <a:cs typeface="Arial"/>
              </a:rPr>
              <a:t>e</a:t>
            </a:r>
            <a:r>
              <a:rPr lang="fr-FR" dirty="0">
                <a:latin typeface="Arial"/>
                <a:cs typeface="Arial"/>
              </a:rPr>
              <a:t>d</a:t>
            </a:r>
            <a:r>
              <a:rPr lang="ta-IN" dirty="0">
                <a:latin typeface="Arial"/>
                <a:cs typeface="Arial"/>
              </a:rPr>
              <a:t>e,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samo u laboratoriju LISV, </a:t>
            </a:r>
            <a:r>
              <a:rPr lang="fr-FR" dirty="0">
                <a:latin typeface="Arial"/>
                <a:cs typeface="Arial"/>
              </a:rPr>
              <a:t>14,6 </a:t>
            </a:r>
            <a:r>
              <a:rPr lang="fr-FR" dirty="0" err="1">
                <a:latin typeface="Arial"/>
                <a:cs typeface="Arial"/>
              </a:rPr>
              <a:t>doktorskih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disertacija</a:t>
            </a:r>
            <a:r>
              <a:rPr lang="ta-IN" dirty="0">
                <a:latin typeface="Arial"/>
                <a:cs typeface="Arial"/>
              </a:rPr>
              <a:t>, najčešće u kooperaciji sa sveučilištima izvan Francuske</a:t>
            </a:r>
          </a:p>
          <a:p>
            <a:pPr marL="285750" indent="-285750">
              <a:buFont typeface="Courier New"/>
              <a:buChar char="o"/>
            </a:pP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Laboratorij godišnje  koordinira ili sudjeluje u 10-tak nacionalnih i međunarodnih R</a:t>
            </a:r>
            <a:r>
              <a:rPr lang="fr-FR" dirty="0">
                <a:latin typeface="Arial"/>
                <a:cs typeface="Arial"/>
              </a:rPr>
              <a:t>&amp;</a:t>
            </a:r>
            <a:r>
              <a:rPr lang="ta-IN" dirty="0">
                <a:latin typeface="Arial"/>
                <a:cs typeface="Arial"/>
              </a:rPr>
              <a:t>D programa i projekata</a:t>
            </a:r>
          </a:p>
          <a:p>
            <a:pPr marL="285750" indent="-285750">
              <a:buFont typeface="Courier New"/>
              <a:buChar char="o"/>
            </a:pP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Istraživački rad na poboljšanom čovjeku potiče rad na poboljšanom društvu, iako su transdisciplinarne doktorske disertacije koje se temelje na Teoriji regulacije društvenih organizacija / sustava i na Teoriji kompleksnosti, još uvijek vrlo rijetke</a:t>
            </a:r>
            <a:endParaRPr lang="fr-FR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93" y="1093511"/>
            <a:ext cx="4076700" cy="3822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4090" y="5135545"/>
            <a:ext cx="41605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dirty="0">
                <a:latin typeface="Arial"/>
                <a:cs typeface="Arial"/>
              </a:rPr>
              <a:t>Inovativni </a:t>
            </a:r>
            <a:r>
              <a:rPr lang="fr-FR" dirty="0" err="1">
                <a:latin typeface="Arial"/>
                <a:cs typeface="Arial"/>
              </a:rPr>
              <a:t>dizajn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kinematičkih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struktura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sposobnih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reprodukciju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biološki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vjernog</a:t>
            </a:r>
            <a:r>
              <a:rPr lang="ta-IN" dirty="0">
                <a:latin typeface="Arial"/>
                <a:cs typeface="Arial"/>
              </a:rPr>
              <a:t> ponašanja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397007" y="1286789"/>
            <a:ext cx="2623314" cy="23061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  <a:latin typeface="Arial"/>
                <a:cs typeface="Arial"/>
              </a:rPr>
              <a:t>Princip</a:t>
            </a: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Arial"/>
                <a:cs typeface="Arial"/>
              </a:rPr>
              <a:t>biomimetičkog</a:t>
            </a: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Arial"/>
                <a:cs typeface="Arial"/>
              </a:rPr>
              <a:t>dizajna</a:t>
            </a: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ta-IN" dirty="0">
                <a:solidFill>
                  <a:schemeClr val="tx1"/>
                </a:solidFill>
                <a:latin typeface="Arial"/>
                <a:cs typeface="Arial"/>
              </a:rPr>
              <a:t>/ </a:t>
            </a:r>
            <a:r>
              <a:rPr lang="fr-FR" dirty="0" err="1">
                <a:solidFill>
                  <a:schemeClr val="tx1"/>
                </a:solidFill>
                <a:latin typeface="Arial"/>
                <a:cs typeface="Arial"/>
              </a:rPr>
              <a:t>hidrauličk</a:t>
            </a:r>
            <a:r>
              <a:rPr lang="ta-IN" dirty="0">
                <a:solidFill>
                  <a:schemeClr val="tx1"/>
                </a:solidFill>
                <a:latin typeface="Arial"/>
                <a:cs typeface="Arial"/>
              </a:rPr>
              <a:t>a </a:t>
            </a:r>
            <a:r>
              <a:rPr lang="fr-FR" dirty="0" err="1">
                <a:solidFill>
                  <a:schemeClr val="tx1"/>
                </a:solidFill>
                <a:latin typeface="Arial"/>
                <a:cs typeface="Arial"/>
              </a:rPr>
              <a:t>aktiv</a:t>
            </a:r>
            <a:r>
              <a:rPr lang="ta-IN" dirty="0">
                <a:solidFill>
                  <a:schemeClr val="tx1"/>
                </a:solidFill>
                <a:latin typeface="Arial"/>
                <a:cs typeface="Arial"/>
              </a:rPr>
              <a:t>acija</a:t>
            </a: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15" y="3786027"/>
            <a:ext cx="2768600" cy="22479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246626" y="802154"/>
            <a:ext cx="266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Biomimetička robotika</a:t>
            </a:r>
            <a:endParaRPr lang="fr-FR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573968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970" y="1541171"/>
            <a:ext cx="1846501" cy="298849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044" y="1569395"/>
            <a:ext cx="1925869" cy="29461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0444" y="1610324"/>
            <a:ext cx="40075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Edukativni robot HOPALALA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Inovativni </a:t>
            </a:r>
            <a:r>
              <a:rPr lang="fr-FR" dirty="0" err="1">
                <a:latin typeface="Arial"/>
                <a:cs typeface="Arial"/>
              </a:rPr>
              <a:t>dizajn</a:t>
            </a:r>
            <a:r>
              <a:rPr lang="ta-IN" dirty="0">
                <a:latin typeface="Arial"/>
                <a:cs typeface="Arial"/>
              </a:rPr>
              <a:t> ovog  robota 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omogućuje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alternativno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uvođenje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različitih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tipova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senzora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Služi 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validaciji testova iz područja mehanike, elektronike i računarstva</a:t>
            </a:r>
          </a:p>
          <a:p>
            <a:endParaRPr lang="fr-F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260178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192" y="922610"/>
            <a:ext cx="4843475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Humanizam / transhumanizam</a:t>
            </a:r>
          </a:p>
          <a:p>
            <a:endParaRPr lang="ta-IN" b="1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Transhumanistički ideal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Ukoliko umjetna inteligencija uspije </a:t>
            </a:r>
            <a:r>
              <a:rPr lang="fr-FR" dirty="0" err="1">
                <a:latin typeface="Arial"/>
                <a:cs typeface="Arial"/>
              </a:rPr>
              <a:t>ovlada</a:t>
            </a:r>
            <a:r>
              <a:rPr lang="ta-IN" dirty="0">
                <a:latin typeface="Arial"/>
                <a:cs typeface="Arial"/>
              </a:rPr>
              <a:t>ti 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mentalnim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procesima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visoke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razine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(</a:t>
            </a:r>
            <a:r>
              <a:rPr lang="hr-HR" dirty="0">
                <a:latin typeface="Arial"/>
                <a:cs typeface="Arial"/>
              </a:rPr>
              <a:t>perceptivno učenje, organizacija memorije i kritičko razmišljanje</a:t>
            </a:r>
            <a:r>
              <a:rPr lang="ta-IN" dirty="0">
                <a:latin typeface="Arial"/>
                <a:cs typeface="Arial"/>
              </a:rPr>
              <a:t>), poboljšani čovjek / nadčovjek će raspolagati demiurgičkom moći</a:t>
            </a:r>
          </a:p>
          <a:p>
            <a:endParaRPr lang="ta-IN" dirty="0">
              <a:latin typeface="Arial"/>
              <a:cs typeface="Arial"/>
            </a:endParaRPr>
          </a:p>
          <a:p>
            <a:r>
              <a:rPr lang="fr-FR" dirty="0" err="1">
                <a:latin typeface="Arial"/>
                <a:cs typeface="Arial"/>
              </a:rPr>
              <a:t>Pove</a:t>
            </a:r>
            <a:r>
              <a:rPr lang="ta-IN" dirty="0">
                <a:latin typeface="Arial"/>
                <a:cs typeface="Arial"/>
              </a:rPr>
              <a:t>znica s humanizmom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S</a:t>
            </a:r>
            <a:r>
              <a:rPr lang="fr-FR" dirty="0" err="1">
                <a:latin typeface="Arial"/>
                <a:cs typeface="Arial"/>
              </a:rPr>
              <a:t>istems</a:t>
            </a:r>
            <a:r>
              <a:rPr lang="ta-IN" dirty="0">
                <a:latin typeface="Arial"/>
                <a:cs typeface="Arial"/>
              </a:rPr>
              <a:t>ka metoda omogućuje </a:t>
            </a:r>
            <a:r>
              <a:rPr lang="fr-FR" dirty="0" err="1">
                <a:latin typeface="Arial"/>
                <a:cs typeface="Arial"/>
              </a:rPr>
              <a:t>povezivanje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humanističkih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tehničkih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znanja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unutar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transdisciplinarnog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filozofskog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obrasca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-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koncepta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kompleksnosti</a:t>
            </a:r>
            <a:r>
              <a:rPr lang="fr-FR" dirty="0">
                <a:latin typeface="Arial"/>
                <a:cs typeface="Arial"/>
              </a:rPr>
              <a:t> </a:t>
            </a: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89" y="2144888"/>
            <a:ext cx="3443111" cy="248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77564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2" y="1979557"/>
            <a:ext cx="38664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I</a:t>
            </a:r>
            <a:r>
              <a:rPr lang="fr-FR" b="1" dirty="0" err="1">
                <a:latin typeface="Arial"/>
                <a:cs typeface="Arial"/>
              </a:rPr>
              <a:t>ndustrijski</a:t>
            </a:r>
            <a:r>
              <a:rPr lang="fr-FR" b="1" dirty="0">
                <a:latin typeface="Arial"/>
                <a:cs typeface="Arial"/>
              </a:rPr>
              <a:t> </a:t>
            </a:r>
            <a:r>
              <a:rPr lang="fr-FR" b="1" dirty="0" err="1">
                <a:latin typeface="Arial"/>
                <a:cs typeface="Arial"/>
              </a:rPr>
              <a:t>projekt</a:t>
            </a:r>
            <a:endParaRPr lang="ta-IN" b="1" dirty="0">
              <a:latin typeface="Arial"/>
              <a:cs typeface="Arial"/>
            </a:endParaRPr>
          </a:p>
          <a:p>
            <a:endParaRPr lang="ta-IN" b="1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Suradnja sa SANDYC Industries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R</a:t>
            </a:r>
            <a:r>
              <a:rPr lang="fr-FR" dirty="0" err="1">
                <a:latin typeface="Arial"/>
                <a:cs typeface="Arial"/>
              </a:rPr>
              <a:t>azvoj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egzoskeleta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donjih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ekstremiteta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tinejdžera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Cilj je </a:t>
            </a:r>
            <a:r>
              <a:rPr lang="fr-FR" dirty="0" err="1">
                <a:latin typeface="Arial"/>
                <a:cs typeface="Arial"/>
              </a:rPr>
              <a:t>omogućiti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kretanje</a:t>
            </a:r>
            <a:r>
              <a:rPr lang="ta-IN" dirty="0">
                <a:latin typeface="Arial"/>
                <a:cs typeface="Arial"/>
              </a:rPr>
              <a:t>,</a:t>
            </a:r>
            <a:r>
              <a:rPr lang="fr-FR" dirty="0">
                <a:latin typeface="Arial"/>
                <a:cs typeface="Arial"/>
              </a:rPr>
              <a:t> u i </a:t>
            </a:r>
            <a:r>
              <a:rPr lang="fr-FR" dirty="0" err="1">
                <a:latin typeface="Arial"/>
                <a:cs typeface="Arial"/>
              </a:rPr>
              <a:t>oko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kuće</a:t>
            </a:r>
            <a:r>
              <a:rPr lang="ta-IN" dirty="0">
                <a:latin typeface="Arial"/>
                <a:cs typeface="Arial"/>
              </a:rPr>
              <a:t>,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adolescentima s ozljedom kičmene moždine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780" y="1240367"/>
            <a:ext cx="2709332" cy="36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2542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3258" y="1256637"/>
            <a:ext cx="800585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Između biokonzervativizma</a:t>
            </a:r>
          </a:p>
          <a:p>
            <a:r>
              <a:rPr lang="ta-IN" b="1" dirty="0">
                <a:latin typeface="Arial"/>
                <a:cs typeface="Arial"/>
              </a:rPr>
              <a:t>i post-humanističke vizije budućnosti</a:t>
            </a: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Izbor: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Jednostavno razmišljanje: </a:t>
            </a:r>
            <a:r>
              <a:rPr lang="fr-FR" dirty="0" err="1">
                <a:latin typeface="Arial"/>
                <a:cs typeface="Arial"/>
              </a:rPr>
              <a:t>nagađanja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preferiranja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i </a:t>
            </a:r>
            <a:r>
              <a:rPr lang="fr-FR" dirty="0" err="1">
                <a:latin typeface="Arial"/>
                <a:cs typeface="Arial"/>
              </a:rPr>
              <a:t>vjerovanja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 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Kompleksno razmišljanje: </a:t>
            </a:r>
            <a:r>
              <a:rPr lang="fr-FR" dirty="0" err="1">
                <a:latin typeface="Arial"/>
                <a:cs typeface="Arial"/>
              </a:rPr>
              <a:t>predlaganje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hipoteza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rješenja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stvaranje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odnosa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promatranje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interakcija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traženje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kriterija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oslanjanje</a:t>
            </a:r>
            <a:r>
              <a:rPr lang="fr-FR" dirty="0">
                <a:latin typeface="Arial"/>
                <a:cs typeface="Arial"/>
              </a:rPr>
              <a:t> na </a:t>
            </a:r>
            <a:r>
              <a:rPr lang="fr-FR" dirty="0" err="1">
                <a:latin typeface="Arial"/>
                <a:cs typeface="Arial"/>
              </a:rPr>
              <a:t>provjerene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činjenice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praksu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autokorekcije</a:t>
            </a:r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U međuvremenu:</a:t>
            </a: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“Ne </a:t>
            </a:r>
            <a:r>
              <a:rPr lang="fr-FR" dirty="0" err="1">
                <a:latin typeface="Arial"/>
                <a:cs typeface="Arial"/>
              </a:rPr>
              <a:t>samo</a:t>
            </a:r>
            <a:r>
              <a:rPr lang="ta-IN" dirty="0">
                <a:latin typeface="Arial"/>
                <a:cs typeface="Arial"/>
              </a:rPr>
              <a:t> da živimo</a:t>
            </a:r>
            <a:r>
              <a:rPr lang="fr-FR" dirty="0">
                <a:latin typeface="Arial"/>
                <a:cs typeface="Arial"/>
              </a:rPr>
              <a:t> u </a:t>
            </a:r>
            <a:r>
              <a:rPr lang="fr-FR" dirty="0" err="1">
                <a:latin typeface="Arial"/>
                <a:cs typeface="Arial"/>
              </a:rPr>
              <a:t>svijetu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strojeva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nemaju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ništa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ljudsko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nego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smo</a:t>
            </a:r>
            <a:r>
              <a:rPr lang="fr-FR" dirty="0">
                <a:latin typeface="Arial"/>
                <a:cs typeface="Arial"/>
              </a:rPr>
              <a:t> i u </a:t>
            </a:r>
            <a:r>
              <a:rPr lang="fr-FR" dirty="0" err="1">
                <a:latin typeface="Arial"/>
                <a:cs typeface="Arial"/>
              </a:rPr>
              <a:t>svijetu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ljudi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koji</a:t>
            </a:r>
            <a:r>
              <a:rPr lang="fr-FR" dirty="0">
                <a:latin typeface="Arial"/>
                <a:cs typeface="Arial"/>
              </a:rPr>
              <a:t> se </a:t>
            </a:r>
            <a:r>
              <a:rPr lang="fr-FR" dirty="0" err="1">
                <a:latin typeface="Arial"/>
                <a:cs typeface="Arial"/>
              </a:rPr>
              <a:t>ponašaju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kao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strojevi</a:t>
            </a:r>
            <a:r>
              <a:rPr lang="ta-IN" dirty="0">
                <a:latin typeface="Arial"/>
                <a:cs typeface="Arial"/>
              </a:rPr>
              <a:t>” (Cyntia Fleuri)</a:t>
            </a:r>
          </a:p>
          <a:p>
            <a:endParaRPr lang="ta-IN" dirty="0">
              <a:latin typeface="Arial"/>
              <a:cs typeface="Arial"/>
            </a:endParaRPr>
          </a:p>
          <a:p>
            <a:endParaRPr lang="ta-IN" dirty="0"/>
          </a:p>
          <a:p>
            <a:endParaRPr lang="ta-IN" dirty="0"/>
          </a:p>
          <a:p>
            <a:endParaRPr lang="ta-IN" dirty="0"/>
          </a:p>
          <a:p>
            <a:endParaRPr lang="ta-IN" dirty="0"/>
          </a:p>
          <a:p>
            <a:endParaRPr lang="ta-IN" dirty="0"/>
          </a:p>
          <a:p>
            <a:endParaRPr lang="ta-IN" dirty="0"/>
          </a:p>
          <a:p>
            <a:r>
              <a:rPr lang="ta-IN" dirty="0"/>
              <a:t>  </a:t>
            </a:r>
            <a:endParaRPr lang="fr-FR" dirty="0"/>
          </a:p>
        </p:txBody>
      </p:sp>
      <p:pic>
        <p:nvPicPr>
          <p:cNvPr id="4" name="Image 3" descr="man-1508901_6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68" y="1260122"/>
            <a:ext cx="3259666" cy="18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4120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2" y="1284111"/>
            <a:ext cx="7620000" cy="505177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10445" y="902168"/>
            <a:ext cx="8678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Proces evaluacije potreba korisnika dispozitiva za restituciju mobilnosti </a:t>
            </a:r>
            <a:endParaRPr lang="fr-FR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819419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366" y="1295400"/>
            <a:ext cx="2501900" cy="375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223" y="1498727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err="1">
                <a:latin typeface="Arial"/>
                <a:cs typeface="Arial"/>
              </a:rPr>
              <a:t>Projekti</a:t>
            </a:r>
            <a:r>
              <a:rPr lang="fr-FR" b="1" dirty="0">
                <a:latin typeface="Arial"/>
                <a:cs typeface="Arial"/>
              </a:rPr>
              <a:t> AA i FUI ACCESSIM</a:t>
            </a:r>
            <a:endParaRPr lang="ta-IN" b="1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R</a:t>
            </a:r>
            <a:r>
              <a:rPr lang="fr-FR" dirty="0" err="1">
                <a:latin typeface="Arial"/>
                <a:cs typeface="Arial"/>
              </a:rPr>
              <a:t>azv</a:t>
            </a:r>
            <a:r>
              <a:rPr lang="ta-IN" dirty="0">
                <a:latin typeface="Arial"/>
                <a:cs typeface="Arial"/>
              </a:rPr>
              <a:t>oj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sustav</a:t>
            </a:r>
            <a:r>
              <a:rPr lang="ta-IN" dirty="0">
                <a:latin typeface="Arial"/>
                <a:cs typeface="Arial"/>
              </a:rPr>
              <a:t>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asistenciju</a:t>
            </a:r>
            <a:r>
              <a:rPr lang="fr-FR" dirty="0">
                <a:latin typeface="Arial"/>
                <a:cs typeface="Arial"/>
              </a:rPr>
              <a:t> u </a:t>
            </a:r>
            <a:r>
              <a:rPr lang="fr-FR" dirty="0" err="1">
                <a:latin typeface="Arial"/>
                <a:cs typeface="Arial"/>
              </a:rPr>
              <a:t>određenom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ambijentu</a:t>
            </a:r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D</a:t>
            </a:r>
            <a:r>
              <a:rPr lang="fr-FR" dirty="0" err="1">
                <a:latin typeface="Arial"/>
                <a:cs typeface="Arial"/>
              </a:rPr>
              <a:t>efiniranj</a:t>
            </a:r>
            <a:r>
              <a:rPr lang="ta-IN" dirty="0">
                <a:latin typeface="Arial"/>
                <a:cs typeface="Arial"/>
              </a:rPr>
              <a:t>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usluga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pomoći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uključuju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detekciju </a:t>
            </a:r>
            <a:r>
              <a:rPr lang="fr-FR" dirty="0" err="1">
                <a:latin typeface="Arial"/>
                <a:cs typeface="Arial"/>
              </a:rPr>
              <a:t>namjere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ta-IN" dirty="0">
                <a:latin typeface="Arial"/>
                <a:cs typeface="Arial"/>
              </a:rPr>
              <a:t>modela </a:t>
            </a:r>
            <a:r>
              <a:rPr lang="fr-FR" dirty="0" err="1">
                <a:latin typeface="Arial"/>
                <a:cs typeface="Arial"/>
              </a:rPr>
              <a:t>interakcije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čovjek-dispozitiv </a:t>
            </a:r>
            <a:r>
              <a:rPr lang="fr-FR" dirty="0">
                <a:latin typeface="Arial"/>
                <a:cs typeface="Arial"/>
              </a:rPr>
              <a:t>(</a:t>
            </a:r>
            <a:r>
              <a:rPr lang="fr-FR" dirty="0" err="1">
                <a:latin typeface="Arial"/>
                <a:cs typeface="Arial"/>
              </a:rPr>
              <a:t>robotika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senzori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komunikacija</a:t>
            </a:r>
            <a:r>
              <a:rPr lang="fr-FR" dirty="0">
                <a:latin typeface="Arial"/>
                <a:cs typeface="Arial"/>
              </a:rPr>
              <a:t>)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Cilj 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omogućiti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povratak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osobe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smanjene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pokretljivosti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iz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otvorenog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prostora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usred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mnoštva</a:t>
            </a:r>
            <a:r>
              <a:rPr lang="fr-FR" dirty="0">
                <a:latin typeface="Arial"/>
                <a:cs typeface="Arial"/>
              </a:rPr>
              <a:t> u </a:t>
            </a:r>
            <a:r>
              <a:rPr lang="fr-FR" dirty="0" err="1">
                <a:latin typeface="Arial"/>
                <a:cs typeface="Arial"/>
              </a:rPr>
              <a:t>svoj</a:t>
            </a:r>
            <a:r>
              <a:rPr lang="fr-FR" dirty="0">
                <a:latin typeface="Arial"/>
                <a:cs typeface="Arial"/>
              </a:rPr>
              <a:t> dom</a:t>
            </a:r>
          </a:p>
        </p:txBody>
      </p:sp>
    </p:spTree>
    <p:extLst>
      <p:ext uri="{BB962C8B-B14F-4D97-AF65-F5344CB8AC3E}">
        <p14:creationId xmlns:p14="http://schemas.microsoft.com/office/powerpoint/2010/main" val="131016253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745" y="929923"/>
            <a:ext cx="3835400" cy="25146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989" y="3646311"/>
            <a:ext cx="3721100" cy="23876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49322"/>
            <a:ext cx="3898900" cy="2463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3445" y="98289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Arial"/>
                <a:cs typeface="Arial"/>
              </a:rPr>
              <a:t>CEREBRAPTIC </a:t>
            </a:r>
            <a:r>
              <a:rPr lang="ta-IN" b="1" dirty="0">
                <a:latin typeface="Arial"/>
                <a:cs typeface="Arial"/>
              </a:rPr>
              <a:t>- </a:t>
            </a:r>
            <a:r>
              <a:rPr lang="fr-FR" b="1" dirty="0" err="1">
                <a:latin typeface="Arial"/>
                <a:cs typeface="Arial"/>
              </a:rPr>
              <a:t>projekt</a:t>
            </a:r>
            <a:r>
              <a:rPr lang="fr-FR" b="1" dirty="0">
                <a:latin typeface="Arial"/>
                <a:cs typeface="Arial"/>
              </a:rPr>
              <a:t> </a:t>
            </a:r>
            <a:r>
              <a:rPr lang="fr-FR" b="1" dirty="0" err="1">
                <a:latin typeface="Arial"/>
                <a:cs typeface="Arial"/>
              </a:rPr>
              <a:t>Fondacije</a:t>
            </a:r>
            <a:r>
              <a:rPr lang="fr-FR" b="1" dirty="0">
                <a:latin typeface="Arial"/>
                <a:cs typeface="Arial"/>
              </a:rPr>
              <a:t> EADS  </a:t>
            </a:r>
            <a:endParaRPr lang="ta-IN" b="1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BCI projekt (Brain Computer Interface)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P</a:t>
            </a:r>
            <a:r>
              <a:rPr lang="fr-FR" dirty="0" err="1">
                <a:latin typeface="Arial"/>
                <a:cs typeface="Arial"/>
              </a:rPr>
              <a:t>roučavanje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novih</a:t>
            </a:r>
            <a:r>
              <a:rPr lang="fr-FR" dirty="0">
                <a:latin typeface="Arial"/>
                <a:cs typeface="Arial"/>
              </a:rPr>
              <a:t> modela </a:t>
            </a:r>
            <a:r>
              <a:rPr lang="fr-FR" dirty="0" err="1">
                <a:latin typeface="Arial"/>
                <a:cs typeface="Arial"/>
              </a:rPr>
              <a:t>sučelja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mozak-računalo</a:t>
            </a:r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P</a:t>
            </a:r>
            <a:r>
              <a:rPr lang="fr-FR" dirty="0" err="1">
                <a:latin typeface="Arial"/>
                <a:cs typeface="Arial"/>
              </a:rPr>
              <a:t>ovezivanj</a:t>
            </a:r>
            <a:r>
              <a:rPr lang="ta-IN" dirty="0">
                <a:latin typeface="Arial"/>
                <a:cs typeface="Arial"/>
              </a:rPr>
              <a:t>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naredbi</a:t>
            </a:r>
            <a:r>
              <a:rPr lang="ta-IN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uzima</a:t>
            </a:r>
            <a:r>
              <a:rPr lang="ta-IN" dirty="0">
                <a:latin typeface="Arial"/>
                <a:cs typeface="Arial"/>
              </a:rPr>
              <a:t>jući</a:t>
            </a:r>
            <a:r>
              <a:rPr lang="fr-FR" dirty="0">
                <a:latin typeface="Arial"/>
                <a:cs typeface="Arial"/>
              </a:rPr>
              <a:t> u </a:t>
            </a:r>
            <a:r>
              <a:rPr lang="fr-FR" dirty="0" err="1">
                <a:latin typeface="Arial"/>
                <a:cs typeface="Arial"/>
              </a:rPr>
              <a:t>obzir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fiziološk</a:t>
            </a:r>
            <a:r>
              <a:rPr lang="ta-IN" dirty="0">
                <a:latin typeface="Arial"/>
                <a:cs typeface="Arial"/>
              </a:rPr>
              <a:t>e</a:t>
            </a:r>
            <a:r>
              <a:rPr lang="fr-FR" dirty="0">
                <a:latin typeface="Arial"/>
                <a:cs typeface="Arial"/>
              </a:rPr>
              <a:t> signal</a:t>
            </a:r>
            <a:r>
              <a:rPr lang="ta-IN" dirty="0">
                <a:latin typeface="Arial"/>
                <a:cs typeface="Arial"/>
              </a:rPr>
              <a:t>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omogućuju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karakterizaciju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stanja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korisnika</a:t>
            </a:r>
            <a:r>
              <a:rPr lang="fr-FR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223125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221" y="1564922"/>
            <a:ext cx="3488267" cy="22479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778" y="130483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err="1">
                <a:latin typeface="Arial"/>
                <a:cs typeface="Arial"/>
              </a:rPr>
              <a:t>Gyrolift</a:t>
            </a:r>
            <a:r>
              <a:rPr lang="ta-IN" b="1" dirty="0">
                <a:latin typeface="Arial"/>
                <a:cs typeface="Arial"/>
              </a:rPr>
              <a:t> –</a:t>
            </a:r>
            <a:r>
              <a:rPr lang="fr-FR" b="1" dirty="0">
                <a:latin typeface="Arial"/>
                <a:cs typeface="Arial"/>
              </a:rPr>
              <a:t> </a:t>
            </a:r>
            <a:r>
              <a:rPr lang="fr-FR" b="1" dirty="0" err="1">
                <a:latin typeface="Arial"/>
                <a:cs typeface="Arial"/>
              </a:rPr>
              <a:t>inovativn</a:t>
            </a:r>
            <a:r>
              <a:rPr lang="ta-IN" b="1" dirty="0">
                <a:latin typeface="Arial"/>
                <a:cs typeface="Arial"/>
              </a:rPr>
              <a:t>o</a:t>
            </a:r>
            <a:r>
              <a:rPr lang="fr-FR" b="1" dirty="0">
                <a:latin typeface="Arial"/>
                <a:cs typeface="Arial"/>
              </a:rPr>
              <a:t> </a:t>
            </a:r>
            <a:r>
              <a:rPr lang="fr-FR" b="1" dirty="0" err="1">
                <a:latin typeface="Arial"/>
                <a:cs typeface="Arial"/>
              </a:rPr>
              <a:t>rješenje</a:t>
            </a:r>
            <a:r>
              <a:rPr lang="ta-IN" b="1" dirty="0">
                <a:latin typeface="Arial"/>
                <a:cs typeface="Arial"/>
              </a:rPr>
              <a:t> za univerzalnu mobilnost</a:t>
            </a:r>
          </a:p>
          <a:p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K</a:t>
            </a:r>
            <a:r>
              <a:rPr lang="fr-FR" dirty="0" err="1">
                <a:latin typeface="Arial"/>
                <a:cs typeface="Arial"/>
              </a:rPr>
              <a:t>ombinacij</a:t>
            </a:r>
            <a:r>
              <a:rPr lang="ta-IN" dirty="0">
                <a:latin typeface="Arial"/>
                <a:cs typeface="Arial"/>
              </a:rPr>
              <a:t>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Segwaya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robotskog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sustava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stabilizirano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modularno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sjedenje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Omogućuje </a:t>
            </a:r>
            <a:r>
              <a:rPr lang="fr-FR" dirty="0" err="1">
                <a:latin typeface="Arial"/>
                <a:cs typeface="Arial"/>
              </a:rPr>
              <a:t>kretanje</a:t>
            </a:r>
            <a:r>
              <a:rPr lang="fr-FR" dirty="0">
                <a:latin typeface="Arial"/>
                <a:cs typeface="Arial"/>
              </a:rPr>
              <a:t> u </a:t>
            </a:r>
            <a:r>
              <a:rPr lang="fr-FR" dirty="0" err="1">
                <a:latin typeface="Arial"/>
                <a:cs typeface="Arial"/>
              </a:rPr>
              <a:t>sjedećem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stojećem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položaju</a:t>
            </a:r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“Razumije” vozačeve </a:t>
            </a:r>
            <a:r>
              <a:rPr lang="fr-FR" dirty="0" err="1">
                <a:latin typeface="Arial"/>
                <a:cs typeface="Arial"/>
              </a:rPr>
              <a:t>emocij</a:t>
            </a:r>
            <a:r>
              <a:rPr lang="ta-IN" dirty="0">
                <a:latin typeface="Arial"/>
                <a:cs typeface="Arial"/>
              </a:rPr>
              <a:t>e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O</a:t>
            </a:r>
            <a:r>
              <a:rPr lang="fr-FR" dirty="0" err="1">
                <a:latin typeface="Arial"/>
                <a:cs typeface="Arial"/>
              </a:rPr>
              <a:t>n-line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prilagodb</a:t>
            </a:r>
            <a:r>
              <a:rPr lang="ta-IN" dirty="0">
                <a:latin typeface="Arial"/>
                <a:cs typeface="Arial"/>
              </a:rPr>
              <a:t>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mehanizama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interakcije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između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Gyrolifta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korisnika</a:t>
            </a:r>
            <a:r>
              <a:rPr lang="fr-FR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958205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22535" y="1367763"/>
            <a:ext cx="8564355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a-IN" b="1" dirty="0">
              <a:latin typeface="Arial"/>
              <a:cs typeface="Arial"/>
            </a:endParaRPr>
          </a:p>
          <a:p>
            <a:r>
              <a:rPr lang="ta-IN" b="1" dirty="0">
                <a:latin typeface="Arial"/>
                <a:cs typeface="Arial"/>
              </a:rPr>
              <a:t>Put prema “poboljšanom društvu” </a:t>
            </a:r>
          </a:p>
          <a:p>
            <a:endParaRPr lang="ta-IN" dirty="0">
              <a:latin typeface="Arial"/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Sistemski pristup upravljanju društvenim organizacijama kao hiperkompleksnim sustavima 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Upravljanje ago-antagonističkim interakcijama humanizam/transhumanizam u skladu s principom rekurzije</a:t>
            </a:r>
          </a:p>
          <a:p>
            <a:pPr marL="285750" indent="-285750">
              <a:buFont typeface="Courier New"/>
              <a:buChar char="o"/>
            </a:pPr>
            <a:r>
              <a:rPr lang="ta-IN" dirty="0">
                <a:latin typeface="Arial"/>
                <a:cs typeface="Arial"/>
              </a:rPr>
              <a:t>Rekurzija je </a:t>
            </a:r>
            <a:r>
              <a:rPr lang="fr-FR" dirty="0" err="1">
                <a:latin typeface="Arial"/>
                <a:cs typeface="Arial"/>
              </a:rPr>
              <a:t>poseban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oblik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kompleksne (</a:t>
            </a:r>
            <a:r>
              <a:rPr lang="fr-FR" dirty="0" err="1">
                <a:latin typeface="Arial"/>
                <a:cs typeface="Arial"/>
              </a:rPr>
              <a:t>cirkularne</a:t>
            </a:r>
            <a:r>
              <a:rPr lang="ta-IN" dirty="0">
                <a:latin typeface="Arial"/>
                <a:cs typeface="Arial"/>
              </a:rPr>
              <a:t>)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uzročnosti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gdje</a:t>
            </a:r>
            <a:r>
              <a:rPr lang="fr-FR" dirty="0">
                <a:latin typeface="Arial"/>
                <a:cs typeface="Arial"/>
              </a:rPr>
              <a:t> ne </a:t>
            </a:r>
            <a:r>
              <a:rPr lang="fr-FR" dirty="0" err="1">
                <a:latin typeface="Arial"/>
                <a:cs typeface="Arial"/>
              </a:rPr>
              <a:t>samo</a:t>
            </a:r>
            <a:r>
              <a:rPr lang="fr-FR" dirty="0">
                <a:latin typeface="Arial"/>
                <a:cs typeface="Arial"/>
              </a:rPr>
              <a:t> da </a:t>
            </a:r>
            <a:r>
              <a:rPr lang="fr-FR" dirty="0" err="1">
                <a:latin typeface="Arial"/>
                <a:cs typeface="Arial"/>
              </a:rPr>
              <a:t>postoji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n</a:t>
            </a:r>
            <a:r>
              <a:rPr lang="fr-FR" dirty="0" err="1">
                <a:latin typeface="Arial"/>
                <a:cs typeface="Arial"/>
              </a:rPr>
              <a:t>eprekinut</a:t>
            </a:r>
            <a:r>
              <a:rPr lang="ta-IN" dirty="0">
                <a:latin typeface="Arial"/>
                <a:cs typeface="Arial"/>
              </a:rPr>
              <a:t>i lanac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između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efekata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djeluju</a:t>
            </a:r>
            <a:r>
              <a:rPr lang="fr-FR" dirty="0">
                <a:latin typeface="Arial"/>
                <a:cs typeface="Arial"/>
              </a:rPr>
              <a:t> na </a:t>
            </a:r>
            <a:r>
              <a:rPr lang="fr-FR" dirty="0" err="1">
                <a:latin typeface="Arial"/>
                <a:cs typeface="Arial"/>
              </a:rPr>
              <a:t>uzroke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uzroka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koji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djeluju</a:t>
            </a:r>
            <a:r>
              <a:rPr lang="fr-FR" dirty="0">
                <a:latin typeface="Arial"/>
                <a:cs typeface="Arial"/>
              </a:rPr>
              <a:t> na </a:t>
            </a:r>
            <a:r>
              <a:rPr lang="fr-FR" dirty="0" err="1">
                <a:latin typeface="Arial"/>
                <a:cs typeface="Arial"/>
              </a:rPr>
              <a:t>efekte</a:t>
            </a:r>
            <a:r>
              <a:rPr lang="fr-FR" dirty="0">
                <a:latin typeface="Arial"/>
                <a:cs typeface="Arial"/>
              </a:rPr>
              <a:t>,</a:t>
            </a:r>
            <a:r>
              <a:rPr lang="ta-IN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nego</a:t>
            </a:r>
            <a:r>
              <a:rPr lang="fr-FR" dirty="0">
                <a:latin typeface="Arial"/>
                <a:cs typeface="Arial"/>
              </a:rPr>
              <a:t> je </a:t>
            </a:r>
            <a:r>
              <a:rPr lang="fr-FR" dirty="0" err="1">
                <a:latin typeface="Arial"/>
                <a:cs typeface="Arial"/>
              </a:rPr>
              <a:t>isto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prisutna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perpetuacija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t</a:t>
            </a:r>
            <a:r>
              <a:rPr lang="ta-IN" dirty="0">
                <a:latin typeface="Arial"/>
                <a:cs typeface="Arial"/>
              </a:rPr>
              <a:t>og lanca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iz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razloga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što</a:t>
            </a:r>
            <a:r>
              <a:rPr lang="fr-FR" dirty="0">
                <a:latin typeface="Arial"/>
                <a:cs typeface="Arial"/>
              </a:rPr>
              <a:t> su </a:t>
            </a:r>
            <a:r>
              <a:rPr lang="fr-FR" dirty="0" err="1">
                <a:latin typeface="Arial"/>
                <a:cs typeface="Arial"/>
              </a:rPr>
              <a:t>efekti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fr-FR" dirty="0" err="1">
                <a:latin typeface="Arial"/>
                <a:cs typeface="Arial"/>
              </a:rPr>
              <a:t>sami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proizvođači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uzroka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čime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proizvod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postaje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proizvođač</a:t>
            </a:r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>
              <a:latin typeface="Arial"/>
              <a:cs typeface="Arial"/>
            </a:endParaRPr>
          </a:p>
          <a:p>
            <a:endParaRPr lang="ta-IN" dirty="0"/>
          </a:p>
          <a:p>
            <a:endParaRPr lang="ta-IN" dirty="0"/>
          </a:p>
          <a:p>
            <a:r>
              <a:rPr lang="ta-IN" dirty="0"/>
              <a:t>  </a:t>
            </a:r>
          </a:p>
          <a:p>
            <a:endParaRPr lang="ta-IN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466556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414" y="1697810"/>
            <a:ext cx="816465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b="1" dirty="0">
                <a:latin typeface="Arial"/>
                <a:cs typeface="Arial"/>
              </a:rPr>
              <a:t>Zaključak</a:t>
            </a:r>
          </a:p>
          <a:p>
            <a:endParaRPr lang="ta-IN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H</a:t>
            </a:r>
            <a:r>
              <a:rPr lang="hr-HR" dirty="0">
                <a:latin typeface="Arial"/>
                <a:cs typeface="Arial"/>
              </a:rPr>
              <a:t>umanistički ideal </a:t>
            </a:r>
            <a:r>
              <a:rPr lang="ta-IN" dirty="0">
                <a:latin typeface="Arial"/>
                <a:cs typeface="Arial"/>
              </a:rPr>
              <a:t>je </a:t>
            </a:r>
            <a:r>
              <a:rPr lang="hr-HR" dirty="0">
                <a:latin typeface="Arial"/>
                <a:cs typeface="Arial"/>
              </a:rPr>
              <a:t>n</a:t>
            </a:r>
            <a:r>
              <a:rPr lang="ta-IN" dirty="0">
                <a:latin typeface="Arial"/>
                <a:cs typeface="Arial"/>
              </a:rPr>
              <a:t>apušten i zamijenjen </a:t>
            </a:r>
            <a:r>
              <a:rPr lang="hr-HR" dirty="0">
                <a:latin typeface="Arial"/>
                <a:cs typeface="Arial"/>
              </a:rPr>
              <a:t>ubrzan</a:t>
            </a:r>
            <a:r>
              <a:rPr lang="ta-IN" dirty="0">
                <a:latin typeface="Arial"/>
                <a:cs typeface="Arial"/>
              </a:rPr>
              <a:t>im</a:t>
            </a:r>
            <a:r>
              <a:rPr lang="hr-HR" dirty="0">
                <a:latin typeface="Arial"/>
                <a:cs typeface="Arial"/>
              </a:rPr>
              <a:t> tehnološki</a:t>
            </a:r>
            <a:r>
              <a:rPr lang="ta-IN" dirty="0">
                <a:latin typeface="Arial"/>
                <a:cs typeface="Arial"/>
              </a:rPr>
              <a:t>m</a:t>
            </a:r>
            <a:r>
              <a:rPr lang="hr-HR" dirty="0">
                <a:latin typeface="Arial"/>
                <a:cs typeface="Arial"/>
              </a:rPr>
              <a:t> napre</a:t>
            </a:r>
            <a:r>
              <a:rPr lang="ta-IN" dirty="0">
                <a:latin typeface="Arial"/>
                <a:cs typeface="Arial"/>
              </a:rPr>
              <a:t>tkom koji teorizira </a:t>
            </a:r>
            <a:r>
              <a:rPr lang="hr-HR" dirty="0">
                <a:latin typeface="Arial"/>
                <a:cs typeface="Arial"/>
              </a:rPr>
              <a:t>transhumanizam</a:t>
            </a:r>
            <a:r>
              <a:rPr lang="ta-IN" dirty="0">
                <a:latin typeface="Arial"/>
                <a:cs typeface="Arial"/>
              </a:rPr>
              <a:t> - u kojem </a:t>
            </a:r>
            <a:r>
              <a:rPr lang="ta-IN">
                <a:latin typeface="Arial"/>
                <a:cs typeface="Arial"/>
              </a:rPr>
              <a:t>se je čovjek </a:t>
            </a:r>
            <a:r>
              <a:rPr lang="ta-IN" dirty="0">
                <a:latin typeface="Arial"/>
                <a:cs typeface="Arial"/>
              </a:rPr>
              <a:t>opet zatekao iznad bezdana:</a:t>
            </a:r>
          </a:p>
          <a:p>
            <a:r>
              <a:rPr lang="ta-IN" dirty="0">
                <a:latin typeface="Arial"/>
                <a:cs typeface="Arial"/>
              </a:rPr>
              <a:t> </a:t>
            </a:r>
          </a:p>
          <a:p>
            <a:r>
              <a:rPr lang="ta-IN" dirty="0">
                <a:latin typeface="Arial"/>
                <a:cs typeface="Arial"/>
              </a:rPr>
              <a:t>“</a:t>
            </a:r>
            <a:r>
              <a:rPr lang="fr-FR" dirty="0" err="1">
                <a:latin typeface="Arial"/>
                <a:cs typeface="Arial"/>
              </a:rPr>
              <a:t>Čovjek</a:t>
            </a:r>
            <a:r>
              <a:rPr lang="fr-FR" dirty="0">
                <a:latin typeface="Arial"/>
                <a:cs typeface="Arial"/>
              </a:rPr>
              <a:t> je </a:t>
            </a:r>
            <a:r>
              <a:rPr lang="ta-IN" dirty="0">
                <a:latin typeface="Arial"/>
                <a:cs typeface="Arial"/>
              </a:rPr>
              <a:t>uže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rastegnuto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između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zvijeri</a:t>
            </a:r>
            <a:r>
              <a:rPr lang="fr-FR" dirty="0">
                <a:latin typeface="Arial"/>
                <a:cs typeface="Arial"/>
              </a:rPr>
              <a:t> i </a:t>
            </a:r>
            <a:r>
              <a:rPr lang="ta-IN" dirty="0">
                <a:latin typeface="Arial"/>
                <a:cs typeface="Arial"/>
              </a:rPr>
              <a:t>Nadčovjeka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uže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iznad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bezdana</a:t>
            </a:r>
            <a:r>
              <a:rPr lang="fr-FR" dirty="0">
                <a:latin typeface="Arial"/>
                <a:cs typeface="Arial"/>
              </a:rPr>
              <a:t>. </a:t>
            </a:r>
            <a:r>
              <a:rPr lang="fr-FR" dirty="0" err="1">
                <a:latin typeface="Arial"/>
                <a:cs typeface="Arial"/>
              </a:rPr>
              <a:t>Opasnost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od</a:t>
            </a:r>
            <a:r>
              <a:rPr lang="ta-IN" dirty="0">
                <a:latin typeface="Arial"/>
                <a:cs typeface="Arial"/>
              </a:rPr>
              <a:t> prelaženja bezdana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opasnost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kretanja unaprijed i pogleda unazad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opasnost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od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smrzavanja od </a:t>
            </a:r>
            <a:r>
              <a:rPr lang="fr-FR" dirty="0" err="1">
                <a:latin typeface="Arial"/>
                <a:cs typeface="Arial"/>
              </a:rPr>
              <a:t>straha</a:t>
            </a:r>
            <a:r>
              <a:rPr lang="ta-IN" dirty="0">
                <a:latin typeface="Arial"/>
                <a:cs typeface="Arial"/>
              </a:rPr>
              <a:t> i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ta-IN" dirty="0">
                <a:latin typeface="Arial"/>
                <a:cs typeface="Arial"/>
              </a:rPr>
              <a:t>naglog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zaustavljanja</a:t>
            </a:r>
            <a:r>
              <a:rPr lang="fr-FR" dirty="0">
                <a:latin typeface="Arial"/>
                <a:cs typeface="Arial"/>
              </a:rPr>
              <a:t>.</a:t>
            </a:r>
            <a:r>
              <a:rPr lang="ta-IN" dirty="0">
                <a:latin typeface="Arial"/>
                <a:cs typeface="Arial"/>
              </a:rPr>
              <a:t>”</a:t>
            </a:r>
            <a:endParaRPr lang="fr-FR" dirty="0">
              <a:latin typeface="Arial"/>
              <a:cs typeface="Arial"/>
            </a:endParaRPr>
          </a:p>
          <a:p>
            <a:r>
              <a:rPr lang="ta-IN" dirty="0">
                <a:latin typeface="Arial"/>
                <a:cs typeface="Arial"/>
              </a:rPr>
              <a:t>			</a:t>
            </a:r>
          </a:p>
          <a:p>
            <a:r>
              <a:rPr lang="ta-IN" dirty="0">
                <a:latin typeface="Arial"/>
                <a:cs typeface="Arial"/>
              </a:rPr>
              <a:t>			</a:t>
            </a:r>
            <a:r>
              <a:rPr lang="fr-FR" dirty="0">
                <a:latin typeface="Arial"/>
                <a:cs typeface="Arial"/>
              </a:rPr>
              <a:t>Friedrich Nietzsche</a:t>
            </a:r>
            <a:r>
              <a:rPr lang="ta-IN" dirty="0">
                <a:latin typeface="Arial"/>
                <a:cs typeface="Arial"/>
              </a:rPr>
              <a:t>,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i="1" dirty="0" err="1">
                <a:latin typeface="Arial"/>
                <a:cs typeface="Arial"/>
              </a:rPr>
              <a:t>Tako</a:t>
            </a:r>
            <a:r>
              <a:rPr lang="fr-FR" i="1" dirty="0">
                <a:latin typeface="Arial"/>
                <a:cs typeface="Arial"/>
              </a:rPr>
              <a:t> je </a:t>
            </a:r>
            <a:r>
              <a:rPr lang="fr-FR" i="1" dirty="0" err="1">
                <a:latin typeface="Arial"/>
                <a:cs typeface="Arial"/>
              </a:rPr>
              <a:t>govorio</a:t>
            </a:r>
            <a:r>
              <a:rPr lang="fr-FR" i="1" dirty="0">
                <a:latin typeface="Arial"/>
                <a:cs typeface="Arial"/>
              </a:rPr>
              <a:t> </a:t>
            </a:r>
            <a:r>
              <a:rPr lang="fr-FR" i="1" dirty="0" err="1">
                <a:latin typeface="Arial"/>
                <a:cs typeface="Arial"/>
              </a:rPr>
              <a:t>Zaratustra</a:t>
            </a:r>
            <a:r>
              <a:rPr lang="ta-IN" i="1" dirty="0">
                <a:latin typeface="Arial"/>
                <a:cs typeface="Arial"/>
              </a:rPr>
              <a:t>,</a:t>
            </a:r>
            <a:r>
              <a:rPr lang="fr-FR" i="1" dirty="0">
                <a:latin typeface="Arial"/>
                <a:cs typeface="Arial"/>
              </a:rPr>
              <a:t> </a:t>
            </a:r>
            <a:endParaRPr lang="ta-IN" dirty="0">
              <a:latin typeface="Arial"/>
              <a:cs typeface="Arial"/>
            </a:endParaRPr>
          </a:p>
          <a:p>
            <a:endParaRPr lang="fr-FR" dirty="0">
              <a:latin typeface="Arial"/>
              <a:cs typeface="Arial"/>
            </a:endParaRPr>
          </a:p>
          <a:p>
            <a:r>
              <a:rPr lang="hr-HR" dirty="0">
                <a:latin typeface="Arial"/>
                <a:cs typeface="Arial"/>
              </a:rPr>
              <a:t> </a:t>
            </a:r>
            <a:endParaRPr lang="fr-F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366274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1652588" y="2759075"/>
            <a:ext cx="5497512" cy="49053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lIns="90004" tIns="46798" rIns="90004" bIns="46798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1" i="1" kern="0" dirty="0">
                <a:solidFill>
                  <a:srgbClr val="0000FF"/>
                </a:solidFill>
                <a:latin typeface="Arial" pitchFamily="34"/>
                <a:ea typeface="Lucida Sans Unicode" pitchFamily="2"/>
                <a:cs typeface="Arial" pitchFamily="34"/>
              </a:rPr>
              <a:t>HVALA NA POZORNOSTI !</a:t>
            </a:r>
            <a:endParaRPr lang="hr-HR" sz="3200" b="1" kern="0" dirty="0">
              <a:solidFill>
                <a:srgbClr val="0000FF"/>
              </a:solidFill>
              <a:effectLst>
                <a:outerShdw dist="17962" dir="2700000">
                  <a:srgbClr val="000000"/>
                </a:outerShdw>
              </a:effectLst>
              <a:latin typeface="Arial" pitchFamily="34"/>
              <a:ea typeface="Lucida Sans Unicode" pitchFamily="2"/>
              <a:cs typeface="Arial" pitchFamily="34"/>
            </a:endParaRPr>
          </a:p>
        </p:txBody>
      </p:sp>
      <p:sp>
        <p:nvSpPr>
          <p:cNvPr id="6" name="TekstniOkvir 1"/>
          <p:cNvSpPr txBox="1">
            <a:spLocks noChangeArrowheads="1"/>
          </p:cNvSpPr>
          <p:nvPr/>
        </p:nvSpPr>
        <p:spPr bwMode="auto">
          <a:xfrm>
            <a:off x="1491300" y="4926013"/>
            <a:ext cx="7471727" cy="10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4" tIns="46798" rIns="90004" bIns="46798">
            <a:spAutoFit/>
          </a:bodyPr>
          <a:lstStyle>
            <a:lvl1pPr marL="341313" indent="-341313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Autori: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	 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	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Prof.dr.sc. Yasser ALAYLI i Dr.sc. Sanja Vujačić</a:t>
            </a:r>
            <a:endParaRPr lang="hr-HR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Tvrtka/Institucija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	 Laboratorij za Inženjeriju Sistema u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                       	 Versaillesu (LISV), Sveučilište Paris-Saclay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endParaRPr lang="ta-IN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00"/>
              </a:spcBef>
            </a:pPr>
            <a:r>
              <a:rPr lang="hr-H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E-mail adresa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		 </a:t>
            </a:r>
            <a:r>
              <a:rPr lang="ta-IN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3"/>
              </a:rPr>
              <a:t>yasser.alayli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3"/>
              </a:rPr>
              <a:t>@uvsq.fr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; 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  <a:hlinkClick r:id="rId4"/>
              </a:rPr>
              <a:t>sanjanovakvujacic@gmail.com</a:t>
            </a:r>
            <a:r>
              <a:rPr lang="fr-FR" altLang="x-none" sz="1400" dirty="0">
                <a:solidFill>
                  <a:srgbClr val="0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endParaRPr lang="hr-HR" altLang="x-none" sz="14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Uobičaje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11726</TotalTime>
  <Words>794</Words>
  <Application>Microsoft Macintosh PowerPoint</Application>
  <PresentationFormat>Affichage à l'écran (4:3)</PresentationFormat>
  <Paragraphs>128</Paragraphs>
  <Slides>15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Times New Roman</vt:lpstr>
      <vt:lpstr>Uobičajeno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Sanya Vuyachich</cp:lastModifiedBy>
  <cp:revision>533</cp:revision>
  <cp:lastPrinted>2017-02-22T09:07:58Z</cp:lastPrinted>
  <dcterms:created xsi:type="dcterms:W3CDTF">2008-01-23T21:27:22Z</dcterms:created>
  <dcterms:modified xsi:type="dcterms:W3CDTF">2024-10-26T13:31:02Z</dcterms:modified>
</cp:coreProperties>
</file>